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81" r:id="rId5"/>
    <p:sldId id="284" r:id="rId6"/>
    <p:sldId id="261" r:id="rId7"/>
    <p:sldId id="285" r:id="rId8"/>
    <p:sldId id="264" r:id="rId9"/>
    <p:sldId id="265" r:id="rId10"/>
    <p:sldId id="266" r:id="rId11"/>
    <p:sldId id="267" r:id="rId12"/>
    <p:sldId id="271" r:id="rId13"/>
    <p:sldId id="272" r:id="rId14"/>
    <p:sldId id="279" r:id="rId15"/>
    <p:sldId id="257" r:id="rId16"/>
    <p:sldId id="286" r:id="rId17"/>
    <p:sldId id="269" r:id="rId18"/>
    <p:sldId id="258" r:id="rId19"/>
    <p:sldId id="268" r:id="rId20"/>
    <p:sldId id="270" r:id="rId21"/>
    <p:sldId id="273" r:id="rId22"/>
    <p:sldId id="259" r:id="rId23"/>
    <p:sldId id="283"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36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14.10.2017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14.10.2017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14.10.2017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14.10.2017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14.10.2017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14.10.2017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404665"/>
            <a:ext cx="7846640" cy="3195786"/>
          </a:xfrm>
        </p:spPr>
        <p:txBody>
          <a:bodyPr>
            <a:normAutofit/>
          </a:bodyPr>
          <a:lstStyle/>
          <a:p>
            <a:r>
              <a:rPr lang="ru-RU" sz="1400" dirty="0" smtClean="0"/>
              <a:t>Муниципальное  общеобразовательное учреждение</a:t>
            </a:r>
            <a:br>
              <a:rPr lang="ru-RU" sz="1400" dirty="0" smtClean="0"/>
            </a:br>
            <a:r>
              <a:rPr lang="ru-RU" sz="1400" dirty="0" smtClean="0"/>
              <a:t>«</a:t>
            </a:r>
            <a:r>
              <a:rPr lang="ru-RU" sz="1400" dirty="0" err="1" smtClean="0"/>
              <a:t>Иванищевская</a:t>
            </a:r>
            <a:r>
              <a:rPr lang="ru-RU" sz="1400" dirty="0" smtClean="0"/>
              <a:t>  средняя школа»</a:t>
            </a:r>
            <a:br>
              <a:rPr lang="ru-RU" sz="1400" dirty="0" smtClean="0"/>
            </a:br>
            <a:r>
              <a:rPr lang="ru-RU" sz="1400" dirty="0" smtClean="0"/>
              <a:t>Ярославского муниципального района </a:t>
            </a:r>
            <a:br>
              <a:rPr lang="ru-RU" sz="1400" dirty="0" smtClean="0"/>
            </a:br>
            <a:r>
              <a:rPr lang="ru-RU" sz="1400" dirty="0"/>
              <a:t/>
            </a:r>
            <a:br>
              <a:rPr lang="ru-RU" sz="1400" dirty="0"/>
            </a:br>
            <a:r>
              <a:rPr lang="ru-RU" sz="1400" dirty="0" smtClean="0"/>
              <a:t/>
            </a:r>
            <a:br>
              <a:rPr lang="ru-RU" sz="1400" dirty="0" smtClean="0"/>
            </a:br>
            <a:r>
              <a:rPr lang="ru-RU" sz="1400" dirty="0"/>
              <a:t/>
            </a:r>
            <a:br>
              <a:rPr lang="ru-RU" sz="1400" dirty="0"/>
            </a:br>
            <a:r>
              <a:rPr lang="ru-RU" sz="1400" dirty="0" smtClean="0"/>
              <a:t/>
            </a:r>
            <a:br>
              <a:rPr lang="ru-RU" sz="1400" dirty="0" smtClean="0"/>
            </a:br>
            <a:r>
              <a:rPr lang="ru-RU" sz="1400" dirty="0"/>
              <a:t/>
            </a:r>
            <a:br>
              <a:rPr lang="ru-RU" sz="1400" dirty="0"/>
            </a:br>
            <a:r>
              <a:rPr lang="ru-RU" sz="1400" dirty="0" smtClean="0"/>
              <a:t/>
            </a:r>
            <a:br>
              <a:rPr lang="ru-RU" sz="1400" dirty="0" smtClean="0"/>
            </a:br>
            <a:r>
              <a:rPr lang="ru-RU" sz="1400" dirty="0"/>
              <a:t/>
            </a:r>
            <a:br>
              <a:rPr lang="ru-RU" sz="1400" dirty="0"/>
            </a:br>
            <a:r>
              <a:rPr lang="ru-RU" sz="1400" dirty="0" smtClean="0"/>
              <a:t/>
            </a:r>
            <a:br>
              <a:rPr lang="ru-RU" sz="1400" dirty="0" smtClean="0"/>
            </a:br>
            <a:r>
              <a:rPr lang="ru-RU" sz="2800" b="1" dirty="0" smtClean="0">
                <a:solidFill>
                  <a:srgbClr val="C00000"/>
                </a:solidFill>
                <a:effectLst>
                  <a:outerShdw blurRad="38100" dist="38100" dir="2700000" algn="tl">
                    <a:srgbClr val="000000">
                      <a:alpha val="43137"/>
                    </a:srgbClr>
                  </a:outerShdw>
                </a:effectLst>
              </a:rPr>
              <a:t>Словарная </a:t>
            </a:r>
            <a:r>
              <a:rPr lang="ru-RU" sz="2800" b="1" dirty="0" smtClean="0">
                <a:solidFill>
                  <a:srgbClr val="C00000"/>
                </a:solidFill>
                <a:effectLst>
                  <a:outerShdw blurRad="38100" dist="38100" dir="2700000" algn="tl">
                    <a:srgbClr val="000000">
                      <a:alpha val="43137"/>
                    </a:srgbClr>
                  </a:outerShdw>
                </a:effectLst>
              </a:rPr>
              <a:t>работа</a:t>
            </a:r>
            <a:endParaRPr lang="ru-RU" sz="2800" b="1" dirty="0">
              <a:solidFill>
                <a:srgbClr val="C00000"/>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1371600" y="3886200"/>
            <a:ext cx="6944816" cy="2207096"/>
          </a:xfrm>
        </p:spPr>
        <p:txBody>
          <a:bodyPr>
            <a:normAutofit lnSpcReduction="10000"/>
          </a:bodyPr>
          <a:lstStyle/>
          <a:p>
            <a:r>
              <a:rPr lang="ru-RU" sz="1800" b="1" dirty="0" smtClean="0">
                <a:solidFill>
                  <a:schemeClr val="tx1"/>
                </a:solidFill>
                <a:effectLst>
                  <a:outerShdw blurRad="38100" dist="38100" dir="2700000" algn="tl">
                    <a:srgbClr val="000000">
                      <a:alpha val="43137"/>
                    </a:srgbClr>
                  </a:outerShdw>
                </a:effectLst>
              </a:rPr>
              <a:t>8-9 </a:t>
            </a:r>
            <a:r>
              <a:rPr lang="ru-RU" sz="1800" b="1" dirty="0" smtClean="0">
                <a:solidFill>
                  <a:schemeClr val="tx1"/>
                </a:solidFill>
                <a:effectLst>
                  <a:outerShdw blurRad="38100" dist="38100" dir="2700000" algn="tl">
                    <a:srgbClr val="000000">
                      <a:alpha val="43137"/>
                    </a:srgbClr>
                  </a:outerShdw>
                </a:effectLst>
              </a:rPr>
              <a:t>классы</a:t>
            </a:r>
          </a:p>
          <a:p>
            <a:pPr algn="r"/>
            <a:r>
              <a:rPr lang="ru-RU" sz="1800" dirty="0">
                <a:solidFill>
                  <a:schemeClr val="tx1"/>
                </a:solidFill>
              </a:rPr>
              <a:t>подготовила </a:t>
            </a:r>
          </a:p>
          <a:p>
            <a:pPr algn="r"/>
            <a:r>
              <a:rPr lang="ru-RU" sz="1800" dirty="0">
                <a:solidFill>
                  <a:schemeClr val="tx1"/>
                </a:solidFill>
              </a:rPr>
              <a:t>учитель русского языка и литературы</a:t>
            </a:r>
          </a:p>
          <a:p>
            <a:pPr algn="r"/>
            <a:r>
              <a:rPr lang="ru-RU" sz="1800" dirty="0">
                <a:solidFill>
                  <a:schemeClr val="tx1"/>
                </a:solidFill>
              </a:rPr>
              <a:t>Старчикова Э.А.</a:t>
            </a:r>
          </a:p>
          <a:p>
            <a:endParaRPr lang="ru-RU" sz="1800" dirty="0" smtClean="0">
              <a:solidFill>
                <a:schemeClr val="tx1"/>
              </a:solidFill>
            </a:endParaRPr>
          </a:p>
          <a:p>
            <a:endParaRPr lang="ru-RU" sz="1800" dirty="0">
              <a:solidFill>
                <a:schemeClr val="tx1"/>
              </a:solidFill>
            </a:endParaRPr>
          </a:p>
          <a:p>
            <a:r>
              <a:rPr lang="ru-RU" sz="1800" dirty="0" smtClean="0">
                <a:solidFill>
                  <a:schemeClr val="tx1"/>
                </a:solidFill>
              </a:rPr>
              <a:t>2015 - 2016 </a:t>
            </a:r>
            <a:r>
              <a:rPr lang="ru-RU" sz="1800" dirty="0">
                <a:solidFill>
                  <a:schemeClr val="tx1"/>
                </a:solidFill>
              </a:rPr>
              <a:t>г.</a:t>
            </a:r>
            <a:endParaRPr lang="ru-RU" sz="1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13491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 i="1" dirty="0">
                <a:solidFill>
                  <a:srgbClr val="C00000"/>
                </a:solidFill>
                <a:latin typeface="Myriad Pro Light" pitchFamily="34" charset="0"/>
              </a:rPr>
              <a:t>Проверьте вашу </a:t>
            </a:r>
            <a:r>
              <a:rPr lang="ru" i="1" dirty="0" smtClean="0">
                <a:solidFill>
                  <a:srgbClr val="C00000"/>
                </a:solidFill>
                <a:latin typeface="Myriad Pro Light" pitchFamily="34" charset="0"/>
              </a:rPr>
              <a:t>грамотность</a:t>
            </a:r>
            <a:br>
              <a:rPr lang="ru" i="1" dirty="0" smtClean="0">
                <a:solidFill>
                  <a:srgbClr val="C00000"/>
                </a:solidFill>
                <a:latin typeface="Myriad Pro Light" pitchFamily="34" charset="0"/>
              </a:rPr>
            </a:br>
            <a:r>
              <a:rPr lang="ru" i="1" dirty="0" smtClean="0">
                <a:solidFill>
                  <a:srgbClr val="C00000"/>
                </a:solidFill>
                <a:latin typeface="Myriad Pro Light" pitchFamily="34" charset="0"/>
              </a:rPr>
              <a:t>5</a:t>
            </a:r>
            <a:endParaRPr lang="ru-RU" dirty="0"/>
          </a:p>
        </p:txBody>
      </p:sp>
      <p:sp>
        <p:nvSpPr>
          <p:cNvPr id="3" name="Объект 2"/>
          <p:cNvSpPr>
            <a:spLocks noGrp="1"/>
          </p:cNvSpPr>
          <p:nvPr>
            <p:ph idx="1"/>
          </p:nvPr>
        </p:nvSpPr>
        <p:spPr>
          <a:xfrm>
            <a:off x="323528" y="1600200"/>
            <a:ext cx="8568952" cy="4781128"/>
          </a:xfrm>
        </p:spPr>
        <p:txBody>
          <a:bodyPr>
            <a:normAutofit fontScale="92500"/>
          </a:bodyPr>
          <a:lstStyle/>
          <a:p>
            <a:r>
              <a:rPr lang="ru" dirty="0">
                <a:latin typeface="Bookman Old Style"/>
              </a:rPr>
              <a:t>В бел..этаже театра произошёл беспр..ц..дентный ..ц..дент. В театральной програ..ке в первой коло..ке помещена фотография гру..ки ю..ых артистов. В р..цензии на премьеру опере..ы отмечался ко..ерческий успех и далеко не опере..очный характер сюжета: ко..ические приключения молодого ижд..венца, старого отщ..пенца и закоренелого рец..д..виста.</a:t>
            </a:r>
          </a:p>
          <a:p>
            <a:endParaRPr lang="ru-RU" dirty="0"/>
          </a:p>
        </p:txBody>
      </p:sp>
    </p:spTree>
    <p:extLst>
      <p:ext uri="{BB962C8B-B14F-4D97-AF65-F5344CB8AC3E}">
        <p14:creationId xmlns:p14="http://schemas.microsoft.com/office/powerpoint/2010/main" val="3492401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 i="1" dirty="0">
                <a:solidFill>
                  <a:srgbClr val="C00000"/>
                </a:solidFill>
                <a:latin typeface="Myriad Pro Light" pitchFamily="34" charset="0"/>
              </a:rPr>
              <a:t>Проверьте вашу </a:t>
            </a:r>
            <a:r>
              <a:rPr lang="ru" i="1" dirty="0" smtClean="0">
                <a:solidFill>
                  <a:srgbClr val="C00000"/>
                </a:solidFill>
                <a:latin typeface="Myriad Pro Light" pitchFamily="34" charset="0"/>
              </a:rPr>
              <a:t>грамотность</a:t>
            </a:r>
            <a:br>
              <a:rPr lang="ru" i="1" dirty="0" smtClean="0">
                <a:solidFill>
                  <a:srgbClr val="C00000"/>
                </a:solidFill>
                <a:latin typeface="Myriad Pro Light" pitchFamily="34" charset="0"/>
              </a:rPr>
            </a:br>
            <a:r>
              <a:rPr lang="ru" i="1" dirty="0" smtClean="0">
                <a:solidFill>
                  <a:srgbClr val="C00000"/>
                </a:solidFill>
                <a:latin typeface="Myriad Pro Light" pitchFamily="34" charset="0"/>
              </a:rPr>
              <a:t>6</a:t>
            </a:r>
            <a:endParaRPr lang="ru-RU" dirty="0"/>
          </a:p>
        </p:txBody>
      </p:sp>
      <p:sp>
        <p:nvSpPr>
          <p:cNvPr id="3" name="Объект 2"/>
          <p:cNvSpPr>
            <a:spLocks noGrp="1"/>
          </p:cNvSpPr>
          <p:nvPr>
            <p:ph idx="1"/>
          </p:nvPr>
        </p:nvSpPr>
        <p:spPr/>
        <p:txBody>
          <a:bodyPr>
            <a:normAutofit fontScale="92500" lnSpcReduction="10000"/>
          </a:bodyPr>
          <a:lstStyle/>
          <a:p>
            <a:pPr indent="254000" algn="just"/>
            <a:r>
              <a:rPr lang="ru" dirty="0">
                <a:latin typeface="Bookman Old Style"/>
              </a:rPr>
              <a:t>Из м..зонина нашего дома виден прав..славный храм. На м..зи-нец надето колечко из мета..а а..юминия. На к..рдоне задержали контр..бандиста. Людей негроидной ра..ы отличает тёмный цвет кожи. </a:t>
            </a:r>
            <a:endParaRPr lang="ru" dirty="0" smtClean="0">
              <a:latin typeface="Bookman Old Style"/>
            </a:endParaRPr>
          </a:p>
          <a:p>
            <a:pPr indent="254000" algn="just"/>
            <a:r>
              <a:rPr lang="ru" dirty="0" smtClean="0">
                <a:latin typeface="Bookman Old Style"/>
              </a:rPr>
              <a:t>Трен</a:t>
            </a:r>
            <a:r>
              <a:rPr lang="ru" dirty="0">
                <a:latin typeface="Bookman Old Style"/>
              </a:rPr>
              <a:t>..р высокой кв..л..фикации после трен..ровки </a:t>
            </a:r>
            <a:r>
              <a:rPr lang="ru" dirty="0" smtClean="0">
                <a:latin typeface="Bookman Old Style"/>
              </a:rPr>
              <a:t>читал б</a:t>
            </a:r>
            <a:r>
              <a:rPr lang="ru" dirty="0">
                <a:latin typeface="Bookman Old Style"/>
              </a:rPr>
              <a:t>..л..тристику и ехал в театр за б..летами на кла..ический б..лет.</a:t>
            </a:r>
          </a:p>
          <a:p>
            <a:endParaRPr lang="ru-RU" dirty="0"/>
          </a:p>
        </p:txBody>
      </p:sp>
    </p:spTree>
    <p:extLst>
      <p:ext uri="{BB962C8B-B14F-4D97-AF65-F5344CB8AC3E}">
        <p14:creationId xmlns:p14="http://schemas.microsoft.com/office/powerpoint/2010/main" val="3144457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 i="1" dirty="0">
                <a:solidFill>
                  <a:srgbClr val="C00000"/>
                </a:solidFill>
                <a:latin typeface="Myriad Pro Light" pitchFamily="34" charset="0"/>
              </a:rPr>
              <a:t>Проверьте вашу </a:t>
            </a:r>
            <a:r>
              <a:rPr lang="ru" i="1" dirty="0" smtClean="0">
                <a:solidFill>
                  <a:srgbClr val="C00000"/>
                </a:solidFill>
                <a:latin typeface="Myriad Pro Light" pitchFamily="34" charset="0"/>
              </a:rPr>
              <a:t>грамотность</a:t>
            </a:r>
            <a:br>
              <a:rPr lang="ru" i="1" dirty="0" smtClean="0">
                <a:solidFill>
                  <a:srgbClr val="C00000"/>
                </a:solidFill>
                <a:latin typeface="Myriad Pro Light" pitchFamily="34" charset="0"/>
              </a:rPr>
            </a:br>
            <a:r>
              <a:rPr lang="ru" i="1" dirty="0">
                <a:solidFill>
                  <a:srgbClr val="C00000"/>
                </a:solidFill>
                <a:latin typeface="Myriad Pro Light" pitchFamily="34" charset="0"/>
              </a:rPr>
              <a:t>7</a:t>
            </a:r>
            <a:endParaRPr lang="ru-RU" dirty="0"/>
          </a:p>
        </p:txBody>
      </p:sp>
      <p:sp>
        <p:nvSpPr>
          <p:cNvPr id="3" name="Объект 2"/>
          <p:cNvSpPr>
            <a:spLocks noGrp="1"/>
          </p:cNvSpPr>
          <p:nvPr>
            <p:ph idx="1"/>
          </p:nvPr>
        </p:nvSpPr>
        <p:spPr/>
        <p:txBody>
          <a:bodyPr/>
          <a:lstStyle/>
          <a:p>
            <a:r>
              <a:rPr lang="ru" sz="3600" dirty="0">
                <a:latin typeface="Bookman Old Style"/>
              </a:rPr>
              <a:t>М..</a:t>
            </a:r>
            <a:r>
              <a:rPr lang="ru" sz="3600" dirty="0" smtClean="0">
                <a:latin typeface="Bookman Old Style"/>
              </a:rPr>
              <a:t>б..</a:t>
            </a:r>
            <a:r>
              <a:rPr lang="ru" dirty="0" smtClean="0">
                <a:latin typeface="Bookman Old Style"/>
              </a:rPr>
              <a:t>лизованные </a:t>
            </a:r>
            <a:r>
              <a:rPr lang="ru" dirty="0">
                <a:latin typeface="Bookman Old Style"/>
              </a:rPr>
              <a:t>солдаты в ш..нелях шли коло..ами. Не-к..ректный ком..нтатор задал безап..ляционный вопрос к..р..фею науки. Эксп..ртиза требовала проведения эксп..</a:t>
            </a:r>
            <a:r>
              <a:rPr lang="ru" dirty="0" smtClean="0">
                <a:latin typeface="Bookman Old Style"/>
              </a:rPr>
              <a:t>р..мента</a:t>
            </a:r>
            <a:r>
              <a:rPr lang="ru" dirty="0">
                <a:latin typeface="Bookman Old Style"/>
              </a:rPr>
              <a:t>. Э..ект от устранения де..екта превзошёл все ожидания.</a:t>
            </a:r>
          </a:p>
          <a:p>
            <a:endParaRPr lang="ru-RU" dirty="0"/>
          </a:p>
        </p:txBody>
      </p:sp>
    </p:spTree>
    <p:extLst>
      <p:ext uri="{BB962C8B-B14F-4D97-AF65-F5344CB8AC3E}">
        <p14:creationId xmlns:p14="http://schemas.microsoft.com/office/powerpoint/2010/main" val="2699083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 i="1" dirty="0">
                <a:solidFill>
                  <a:srgbClr val="C00000"/>
                </a:solidFill>
                <a:latin typeface="Myriad Pro Light" pitchFamily="34" charset="0"/>
              </a:rPr>
              <a:t>Проверьте вашу </a:t>
            </a:r>
            <a:r>
              <a:rPr lang="ru" i="1" dirty="0" smtClean="0">
                <a:solidFill>
                  <a:srgbClr val="C00000"/>
                </a:solidFill>
                <a:latin typeface="Myriad Pro Light" pitchFamily="34" charset="0"/>
              </a:rPr>
              <a:t>грамотность</a:t>
            </a:r>
            <a:br>
              <a:rPr lang="ru" i="1" dirty="0" smtClean="0">
                <a:solidFill>
                  <a:srgbClr val="C00000"/>
                </a:solidFill>
                <a:latin typeface="Myriad Pro Light" pitchFamily="34" charset="0"/>
              </a:rPr>
            </a:br>
            <a:r>
              <a:rPr lang="ru" i="1" dirty="0">
                <a:solidFill>
                  <a:srgbClr val="C00000"/>
                </a:solidFill>
                <a:latin typeface="Myriad Pro Light" pitchFamily="34" charset="0"/>
              </a:rPr>
              <a:t>8</a:t>
            </a:r>
            <a:endParaRPr lang="ru-RU" dirty="0"/>
          </a:p>
        </p:txBody>
      </p:sp>
      <p:sp>
        <p:nvSpPr>
          <p:cNvPr id="3" name="Объект 2"/>
          <p:cNvSpPr>
            <a:spLocks noGrp="1"/>
          </p:cNvSpPr>
          <p:nvPr>
            <p:ph idx="1"/>
          </p:nvPr>
        </p:nvSpPr>
        <p:spPr>
          <a:xfrm>
            <a:off x="323528" y="1600200"/>
            <a:ext cx="8424936" cy="4525963"/>
          </a:xfrm>
        </p:spPr>
        <p:txBody>
          <a:bodyPr>
            <a:normAutofit lnSpcReduction="10000"/>
          </a:bodyPr>
          <a:lstStyle/>
          <a:p>
            <a:r>
              <a:rPr lang="ru" dirty="0">
                <a:latin typeface="Bookman Old Style"/>
              </a:rPr>
              <a:t>Ученики декламировали стихи, </a:t>
            </a:r>
            <a:r>
              <a:rPr lang="ru" dirty="0" smtClean="0">
                <a:latin typeface="Bookman Old Style"/>
              </a:rPr>
              <a:t>       б.. </a:t>
            </a:r>
            <a:r>
              <a:rPr lang="ru" dirty="0">
                <a:latin typeface="Bookman Old Style"/>
              </a:rPr>
              <a:t>лады и даже эпигра..ы. Д..ф..цит р..сурса автомобиля нельзя было к..мп..нсировать изменением к..мп..новки р..сор. Изделия из обож..нной глины называются к..рамикой. </a:t>
            </a:r>
            <a:r>
              <a:rPr lang="ru" dirty="0" smtClean="0">
                <a:latin typeface="Bookman Old Style"/>
              </a:rPr>
              <a:t>Ст..пендиат </a:t>
            </a:r>
            <a:r>
              <a:rPr lang="ru" dirty="0">
                <a:latin typeface="Bookman Old Style"/>
              </a:rPr>
              <a:t>с </a:t>
            </a:r>
            <a:r>
              <a:rPr lang="ru" dirty="0" smtClean="0">
                <a:latin typeface="Bookman Old Style"/>
              </a:rPr>
              <a:t>дли..ными </a:t>
            </a:r>
            <a:r>
              <a:rPr lang="ru" dirty="0">
                <a:latin typeface="Bookman Old Style"/>
              </a:rPr>
              <a:t>локонами л..конично доказывал, что его мирово..ренческие принципы не зависят от размеров ст</a:t>
            </a:r>
            <a:r>
              <a:rPr lang="ru" dirty="0" smtClean="0">
                <a:latin typeface="Bookman Old Style"/>
              </a:rPr>
              <a:t>..пендии</a:t>
            </a:r>
            <a:r>
              <a:rPr lang="ru" dirty="0">
                <a:latin typeface="Bookman Old Style"/>
              </a:rPr>
              <a:t>.</a:t>
            </a:r>
          </a:p>
          <a:p>
            <a:endParaRPr lang="ru-RU" dirty="0"/>
          </a:p>
        </p:txBody>
      </p:sp>
    </p:spTree>
    <p:extLst>
      <p:ext uri="{BB962C8B-B14F-4D97-AF65-F5344CB8AC3E}">
        <p14:creationId xmlns:p14="http://schemas.microsoft.com/office/powerpoint/2010/main" val="2996077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138762" y="2420888"/>
            <a:ext cx="4797917"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Проверка </a:t>
            </a:r>
            <a:endParaRPr lang="ru-RU" sz="8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340482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 i="1" dirty="0">
                <a:solidFill>
                  <a:srgbClr val="C00000"/>
                </a:solidFill>
                <a:latin typeface="Myriad Pro Light" pitchFamily="34" charset="0"/>
              </a:rPr>
              <a:t>Проверьте вашу </a:t>
            </a:r>
            <a:r>
              <a:rPr lang="ru" i="1" dirty="0" smtClean="0">
                <a:solidFill>
                  <a:srgbClr val="C00000"/>
                </a:solidFill>
                <a:latin typeface="Myriad Pro Light" pitchFamily="34" charset="0"/>
              </a:rPr>
              <a:t>грамотность</a:t>
            </a:r>
            <a:br>
              <a:rPr lang="ru" i="1" dirty="0" smtClean="0">
                <a:solidFill>
                  <a:srgbClr val="C00000"/>
                </a:solidFill>
                <a:latin typeface="Myriad Pro Light" pitchFamily="34" charset="0"/>
              </a:rPr>
            </a:br>
            <a:r>
              <a:rPr lang="ru" i="1" dirty="0" smtClean="0">
                <a:solidFill>
                  <a:srgbClr val="C00000"/>
                </a:solidFill>
                <a:latin typeface="Myriad Pro Light" pitchFamily="34" charset="0"/>
              </a:rPr>
              <a:t>1</a:t>
            </a:r>
            <a:endParaRPr lang="ru-RU" i="1" dirty="0">
              <a:latin typeface="Myriad Pro Light" pitchFamily="34" charset="0"/>
            </a:endParaRPr>
          </a:p>
        </p:txBody>
      </p:sp>
      <p:sp>
        <p:nvSpPr>
          <p:cNvPr id="3" name="Объект 2"/>
          <p:cNvSpPr>
            <a:spLocks noGrp="1"/>
          </p:cNvSpPr>
          <p:nvPr>
            <p:ph idx="1"/>
          </p:nvPr>
        </p:nvSpPr>
        <p:spPr>
          <a:xfrm>
            <a:off x="467544" y="1484784"/>
            <a:ext cx="8352928" cy="5256584"/>
          </a:xfrm>
        </p:spPr>
        <p:txBody>
          <a:bodyPr>
            <a:normAutofit/>
          </a:bodyPr>
          <a:lstStyle/>
          <a:p>
            <a:pPr marL="254000" marR="12700" indent="254000" algn="just"/>
            <a:r>
              <a:rPr lang="ru" dirty="0" smtClean="0">
                <a:latin typeface="Bookman Old Style"/>
              </a:rPr>
              <a:t>Шарлатан </a:t>
            </a:r>
            <a:r>
              <a:rPr lang="ru" dirty="0">
                <a:latin typeface="Bookman Old Style"/>
              </a:rPr>
              <a:t>аккуратно и с большим аппетитом ел макароны. Артисты труппы музыкального театра выступали под аккомпанемент лауреата всероссийского конкурса. Балкон и балюстрада парадной лестницы были украшены праздничной иллюминацией. </a:t>
            </a:r>
            <a:endParaRPr lang="ru-RU" dirty="0"/>
          </a:p>
        </p:txBody>
      </p:sp>
    </p:spTree>
    <p:extLst>
      <p:ext uri="{BB962C8B-B14F-4D97-AF65-F5344CB8AC3E}">
        <p14:creationId xmlns:p14="http://schemas.microsoft.com/office/powerpoint/2010/main" val="2615324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 i="1" dirty="0">
                <a:solidFill>
                  <a:srgbClr val="C00000"/>
                </a:solidFill>
                <a:latin typeface="Myriad Pro Light" pitchFamily="34" charset="0"/>
              </a:rPr>
              <a:t>Проверьте вашу </a:t>
            </a:r>
            <a:r>
              <a:rPr lang="ru" i="1" dirty="0" smtClean="0">
                <a:solidFill>
                  <a:srgbClr val="C00000"/>
                </a:solidFill>
                <a:latin typeface="Myriad Pro Light" pitchFamily="34" charset="0"/>
              </a:rPr>
              <a:t>грамотность</a:t>
            </a:r>
            <a:br>
              <a:rPr lang="ru" i="1" dirty="0" smtClean="0">
                <a:solidFill>
                  <a:srgbClr val="C00000"/>
                </a:solidFill>
                <a:latin typeface="Myriad Pro Light" pitchFamily="34" charset="0"/>
              </a:rPr>
            </a:br>
            <a:r>
              <a:rPr lang="ru" i="1" dirty="0" smtClean="0">
                <a:solidFill>
                  <a:srgbClr val="C00000"/>
                </a:solidFill>
                <a:latin typeface="Myriad Pro Light" pitchFamily="34" charset="0"/>
              </a:rPr>
              <a:t>2</a:t>
            </a:r>
            <a:endParaRPr lang="ru-RU" dirty="0"/>
          </a:p>
        </p:txBody>
      </p:sp>
      <p:sp>
        <p:nvSpPr>
          <p:cNvPr id="3" name="Объект 2"/>
          <p:cNvSpPr>
            <a:spLocks noGrp="1"/>
          </p:cNvSpPr>
          <p:nvPr>
            <p:ph idx="1"/>
          </p:nvPr>
        </p:nvSpPr>
        <p:spPr/>
        <p:txBody>
          <a:bodyPr>
            <a:normAutofit fontScale="92500" lnSpcReduction="20000"/>
          </a:bodyPr>
          <a:lstStyle/>
          <a:p>
            <a:r>
              <a:rPr lang="ru" dirty="0">
                <a:latin typeface="Bookman Old Style"/>
              </a:rPr>
              <a:t>У входа в транспортное агентство развевались флаги и транспаранты. С горы низвергался поток. Попытки реставрации (т. е. восстановления) ниспровергнутой монархии сопровождались террором, баррикадами и восстаниями. Военачальник приказал военнослужащим сбросить балласт, зарядить аккумуляторы и заправить баллоны углекислотой.</a:t>
            </a:r>
          </a:p>
          <a:p>
            <a:endParaRPr lang="ru-RU" dirty="0"/>
          </a:p>
        </p:txBody>
      </p:sp>
    </p:spTree>
    <p:extLst>
      <p:ext uri="{BB962C8B-B14F-4D97-AF65-F5344CB8AC3E}">
        <p14:creationId xmlns:p14="http://schemas.microsoft.com/office/powerpoint/2010/main" val="3923128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 i="1" dirty="0">
                <a:solidFill>
                  <a:srgbClr val="C00000"/>
                </a:solidFill>
                <a:latin typeface="Myriad Pro Light" pitchFamily="34" charset="0"/>
              </a:rPr>
              <a:t>Проверьте вашу </a:t>
            </a:r>
            <a:r>
              <a:rPr lang="ru" i="1" dirty="0" smtClean="0">
                <a:solidFill>
                  <a:srgbClr val="C00000"/>
                </a:solidFill>
                <a:latin typeface="Myriad Pro Light" pitchFamily="34" charset="0"/>
              </a:rPr>
              <a:t>грамотность</a:t>
            </a:r>
            <a:br>
              <a:rPr lang="ru" i="1" dirty="0" smtClean="0">
                <a:solidFill>
                  <a:srgbClr val="C00000"/>
                </a:solidFill>
                <a:latin typeface="Myriad Pro Light" pitchFamily="34" charset="0"/>
              </a:rPr>
            </a:br>
            <a:r>
              <a:rPr lang="ru" i="1" dirty="0" smtClean="0">
                <a:solidFill>
                  <a:srgbClr val="C00000"/>
                </a:solidFill>
                <a:latin typeface="Myriad Pro Light" pitchFamily="34" charset="0"/>
              </a:rPr>
              <a:t>3</a:t>
            </a:r>
            <a:endParaRPr lang="ru-RU" dirty="0"/>
          </a:p>
        </p:txBody>
      </p:sp>
      <p:sp>
        <p:nvSpPr>
          <p:cNvPr id="3" name="Объект 2"/>
          <p:cNvSpPr>
            <a:spLocks noGrp="1"/>
          </p:cNvSpPr>
          <p:nvPr>
            <p:ph idx="1"/>
          </p:nvPr>
        </p:nvSpPr>
        <p:spPr>
          <a:xfrm>
            <a:off x="457200" y="1600200"/>
            <a:ext cx="8229600" cy="4925144"/>
          </a:xfrm>
        </p:spPr>
        <p:txBody>
          <a:bodyPr>
            <a:normAutofit fontScale="92500" lnSpcReduction="10000"/>
          </a:bodyPr>
          <a:lstStyle/>
          <a:p>
            <a:r>
              <a:rPr lang="ru" dirty="0">
                <a:latin typeface="Bookman Old Style"/>
              </a:rPr>
              <a:t>В парке аттракцион должен быть аттестован на безопасность эксплуатации. Все журналисты, аккредитованные на фестивале, присутствовали на церемонии его открытия. Дипломаты, приглашённые к президенту, были размещены в апартаментах престижной гостиницы</a:t>
            </a:r>
            <a:r>
              <a:rPr lang="ru" dirty="0" smtClean="0">
                <a:latin typeface="Bookman Old Style"/>
              </a:rPr>
              <a:t>.</a:t>
            </a:r>
          </a:p>
          <a:p>
            <a:r>
              <a:rPr lang="ru" dirty="0">
                <a:latin typeface="Bookman Old Style"/>
              </a:rPr>
              <a:t>Деликатный директор сказал, что ситуация далека от идеальной и что он не питает никаких иллюзий.</a:t>
            </a:r>
          </a:p>
          <a:p>
            <a:endParaRPr lang="ru" dirty="0">
              <a:latin typeface="Bookman Old Style"/>
            </a:endParaRPr>
          </a:p>
          <a:p>
            <a:endParaRPr lang="ru-RU" dirty="0"/>
          </a:p>
        </p:txBody>
      </p:sp>
    </p:spTree>
    <p:extLst>
      <p:ext uri="{BB962C8B-B14F-4D97-AF65-F5344CB8AC3E}">
        <p14:creationId xmlns:p14="http://schemas.microsoft.com/office/powerpoint/2010/main" val="3684331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 i="1" dirty="0">
                <a:solidFill>
                  <a:srgbClr val="C00000"/>
                </a:solidFill>
                <a:latin typeface="Myriad Pro Light" pitchFamily="34" charset="0"/>
              </a:rPr>
              <a:t>Проверьте вашу </a:t>
            </a:r>
            <a:r>
              <a:rPr lang="ru" i="1" dirty="0" smtClean="0">
                <a:solidFill>
                  <a:srgbClr val="C00000"/>
                </a:solidFill>
                <a:latin typeface="Myriad Pro Light" pitchFamily="34" charset="0"/>
              </a:rPr>
              <a:t>грамотность</a:t>
            </a:r>
            <a:br>
              <a:rPr lang="ru" i="1" dirty="0" smtClean="0">
                <a:solidFill>
                  <a:srgbClr val="C00000"/>
                </a:solidFill>
                <a:latin typeface="Myriad Pro Light" pitchFamily="34" charset="0"/>
              </a:rPr>
            </a:br>
            <a:r>
              <a:rPr lang="ru" i="1" dirty="0" smtClean="0">
                <a:solidFill>
                  <a:srgbClr val="C00000"/>
                </a:solidFill>
                <a:latin typeface="Myriad Pro Light" pitchFamily="34" charset="0"/>
              </a:rPr>
              <a:t>4</a:t>
            </a:r>
            <a:endParaRPr lang="ru-RU" dirty="0"/>
          </a:p>
        </p:txBody>
      </p:sp>
      <p:sp>
        <p:nvSpPr>
          <p:cNvPr id="3" name="Объект 2"/>
          <p:cNvSpPr>
            <a:spLocks noGrp="1"/>
          </p:cNvSpPr>
          <p:nvPr>
            <p:ph idx="1"/>
          </p:nvPr>
        </p:nvSpPr>
        <p:spPr>
          <a:xfrm>
            <a:off x="457200" y="1600200"/>
            <a:ext cx="8229600" cy="4925144"/>
          </a:xfrm>
        </p:spPr>
        <p:txBody>
          <a:bodyPr>
            <a:normAutofit fontScale="85000" lnSpcReduction="10000"/>
          </a:bodyPr>
          <a:lstStyle/>
          <a:p>
            <a:pPr marL="254000" marR="12700" indent="254000" algn="just"/>
            <a:r>
              <a:rPr lang="ru" dirty="0" smtClean="0">
                <a:latin typeface="Bookman Old Style"/>
              </a:rPr>
              <a:t>Искусный </a:t>
            </a:r>
            <a:r>
              <a:rPr lang="ru" dirty="0">
                <a:latin typeface="Bookman Old Style"/>
              </a:rPr>
              <a:t>мастер сделал прекрасные искусственные цветы. Пресса высоко оценила выступление фольклорного ансамбля. Памятник стоял на пьедестале. По достижении компромисса делегаты перестали бойкотировать дискуссии. Все виды дивидендов включаются в декларацию о доходах. После защиты диссертации на праздничном ужине гостей угощали десертом. Об Александре писали, что он работал в труднейшем цирковом жанре — дрессировке морских животных.</a:t>
            </a:r>
          </a:p>
          <a:p>
            <a:endParaRPr lang="ru-RU" dirty="0"/>
          </a:p>
        </p:txBody>
      </p:sp>
    </p:spTree>
    <p:extLst>
      <p:ext uri="{BB962C8B-B14F-4D97-AF65-F5344CB8AC3E}">
        <p14:creationId xmlns:p14="http://schemas.microsoft.com/office/powerpoint/2010/main" val="168292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 i="1" dirty="0">
                <a:solidFill>
                  <a:srgbClr val="C00000"/>
                </a:solidFill>
                <a:latin typeface="Myriad Pro Light" pitchFamily="34" charset="0"/>
              </a:rPr>
              <a:t>Проверьте вашу </a:t>
            </a:r>
            <a:r>
              <a:rPr lang="ru" i="1" dirty="0" smtClean="0">
                <a:solidFill>
                  <a:srgbClr val="C00000"/>
                </a:solidFill>
                <a:latin typeface="Myriad Pro Light" pitchFamily="34" charset="0"/>
              </a:rPr>
              <a:t>грамотность</a:t>
            </a:r>
            <a:br>
              <a:rPr lang="ru" i="1" dirty="0" smtClean="0">
                <a:solidFill>
                  <a:srgbClr val="C00000"/>
                </a:solidFill>
                <a:latin typeface="Myriad Pro Light" pitchFamily="34" charset="0"/>
              </a:rPr>
            </a:br>
            <a:r>
              <a:rPr lang="ru" i="1" dirty="0" smtClean="0">
                <a:solidFill>
                  <a:srgbClr val="C00000"/>
                </a:solidFill>
                <a:latin typeface="Myriad Pro Light" pitchFamily="34" charset="0"/>
              </a:rPr>
              <a:t>5</a:t>
            </a:r>
            <a:endParaRPr lang="ru-RU" dirty="0"/>
          </a:p>
        </p:txBody>
      </p:sp>
      <p:sp>
        <p:nvSpPr>
          <p:cNvPr id="3" name="Объект 2"/>
          <p:cNvSpPr>
            <a:spLocks noGrp="1"/>
          </p:cNvSpPr>
          <p:nvPr>
            <p:ph idx="1"/>
          </p:nvPr>
        </p:nvSpPr>
        <p:spPr>
          <a:xfrm>
            <a:off x="323528" y="1412776"/>
            <a:ext cx="8229600" cy="4781128"/>
          </a:xfrm>
        </p:spPr>
        <p:txBody>
          <a:bodyPr>
            <a:normAutofit fontScale="92500" lnSpcReduction="10000"/>
          </a:bodyPr>
          <a:lstStyle/>
          <a:p>
            <a:pPr marL="254000" marR="12700" indent="254000" algn="just"/>
            <a:r>
              <a:rPr lang="ru" dirty="0">
                <a:latin typeface="Bookman Old Style"/>
              </a:rPr>
              <a:t>В бельэтаже театра произошёл беспрецедентный инцидент. В театральной программке в первой колонке помещена фотография группки юных артистов. В рецензии на премьеру оперетты отмечался коммерческий и далеко не опереточный характер сюжета: комические приключения молодого иждивенца, старого отщепенца и закоренелого рецидивиста</a:t>
            </a:r>
            <a:r>
              <a:rPr lang="ru" dirty="0" smtClean="0">
                <a:latin typeface="Bookman Old Style"/>
              </a:rPr>
              <a:t>.</a:t>
            </a:r>
            <a:endParaRPr lang="ru" dirty="0">
              <a:latin typeface="Bookman Old Style"/>
            </a:endParaRPr>
          </a:p>
        </p:txBody>
      </p:sp>
    </p:spTree>
    <p:extLst>
      <p:ext uri="{BB962C8B-B14F-4D97-AF65-F5344CB8AC3E}">
        <p14:creationId xmlns:p14="http://schemas.microsoft.com/office/powerpoint/2010/main" val="1321240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143000"/>
          </a:xfrm>
        </p:spPr>
        <p:txBody>
          <a:bodyPr/>
          <a:lstStyle/>
          <a:p>
            <a:r>
              <a:rPr lang="ru-RU" b="1" dirty="0" err="1">
                <a:solidFill>
                  <a:schemeClr val="accent3">
                    <a:lumMod val="50000"/>
                  </a:schemeClr>
                </a:solidFill>
              </a:rPr>
              <a:t>Ба</a:t>
            </a:r>
            <a:r>
              <a:rPr lang="ru-RU" b="1" dirty="0" err="1">
                <a:solidFill>
                  <a:srgbClr val="FF0000"/>
                </a:solidFill>
              </a:rPr>
              <a:t>л</a:t>
            </a:r>
            <a:r>
              <a:rPr lang="ru-RU" b="1" dirty="0" err="1">
                <a:solidFill>
                  <a:schemeClr val="accent3">
                    <a:lumMod val="50000"/>
                  </a:schemeClr>
                </a:solidFill>
              </a:rPr>
              <a:t>юстра́да</a:t>
            </a:r>
            <a:endParaRPr lang="ru-RU" dirty="0">
              <a:solidFill>
                <a:schemeClr val="accent3">
                  <a:lumMod val="50000"/>
                </a:schemeClr>
              </a:solidFill>
            </a:endParaRPr>
          </a:p>
        </p:txBody>
      </p:sp>
      <p:sp>
        <p:nvSpPr>
          <p:cNvPr id="3" name="Объект 2"/>
          <p:cNvSpPr>
            <a:spLocks noGrp="1"/>
          </p:cNvSpPr>
          <p:nvPr>
            <p:ph idx="1"/>
          </p:nvPr>
        </p:nvSpPr>
        <p:spPr>
          <a:xfrm>
            <a:off x="467544" y="1045231"/>
            <a:ext cx="8229600" cy="3124944"/>
          </a:xfrm>
        </p:spPr>
        <p:txBody>
          <a:bodyPr/>
          <a:lstStyle/>
          <a:p>
            <a:r>
              <a:rPr lang="ru-RU" dirty="0" smtClean="0"/>
              <a:t> </a:t>
            </a:r>
            <a:r>
              <a:rPr lang="ru-RU" dirty="0"/>
              <a:t>(фр. </a:t>
            </a:r>
            <a:r>
              <a:rPr lang="ru-RU" dirty="0" err="1"/>
              <a:t>balustrade</a:t>
            </a:r>
            <a:r>
              <a:rPr lang="ru-RU" dirty="0"/>
              <a:t> из итал. </a:t>
            </a:r>
            <a:r>
              <a:rPr lang="ru-RU" dirty="0" err="1"/>
              <a:t>balaustrata</a:t>
            </a:r>
            <a:r>
              <a:rPr lang="ru-RU" dirty="0"/>
              <a:t>) — ограждение (обычно невысокое) ле</a:t>
            </a:r>
            <a:r>
              <a:rPr lang="ru-RU" dirty="0">
                <a:solidFill>
                  <a:srgbClr val="FF0000"/>
                </a:solidFill>
              </a:rPr>
              <a:t>стн</a:t>
            </a:r>
            <a:r>
              <a:rPr lang="ru-RU" dirty="0"/>
              <a:t>ицы, б</a:t>
            </a:r>
            <a:r>
              <a:rPr lang="ru-RU" dirty="0">
                <a:solidFill>
                  <a:srgbClr val="FF0000"/>
                </a:solidFill>
              </a:rPr>
              <a:t>а</a:t>
            </a:r>
            <a:r>
              <a:rPr lang="ru-RU" dirty="0"/>
              <a:t>лкона, те</a:t>
            </a:r>
            <a:r>
              <a:rPr lang="ru-RU" dirty="0">
                <a:solidFill>
                  <a:srgbClr val="FF0000"/>
                </a:solidFill>
              </a:rPr>
              <a:t>рр</a:t>
            </a:r>
            <a:r>
              <a:rPr lang="ru-RU" dirty="0"/>
              <a:t>асы, и т. д., состоящее из ряда фигурных столбиков (балясин), соедин</a:t>
            </a:r>
            <a:r>
              <a:rPr lang="ru-RU" dirty="0">
                <a:solidFill>
                  <a:srgbClr val="FF0000"/>
                </a:solidFill>
              </a:rPr>
              <a:t>ённ</a:t>
            </a:r>
            <a:r>
              <a:rPr lang="ru-RU" dirty="0"/>
              <a:t>ых сверху перилами или горизонтальной </a:t>
            </a:r>
            <a:r>
              <a:rPr lang="ru-RU" dirty="0" smtClean="0"/>
              <a:t>балкой.</a:t>
            </a:r>
            <a:endParaRPr lang="ru-RU" dirty="0"/>
          </a:p>
        </p:txBody>
      </p:sp>
      <p:pic>
        <p:nvPicPr>
          <p:cNvPr id="1026" name="Picture 2" descr="http://blog.classicist.org/wp-content/uploads/2011/05/Fig.-15.-Balustrade-Frick-Gallery-New-York-City-Loth-1024x76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4147254"/>
            <a:ext cx="3015158" cy="224959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china-sun-stone.com/static/images/20130422/sun-ba018-1851a2fa-800x80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3648" y="4149080"/>
            <a:ext cx="2999454" cy="224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24715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 i="1" dirty="0">
                <a:solidFill>
                  <a:srgbClr val="C00000"/>
                </a:solidFill>
                <a:latin typeface="Myriad Pro Light" pitchFamily="34" charset="0"/>
              </a:rPr>
              <a:t>Проверьте вашу </a:t>
            </a:r>
            <a:r>
              <a:rPr lang="ru" i="1" dirty="0" smtClean="0">
                <a:solidFill>
                  <a:srgbClr val="C00000"/>
                </a:solidFill>
                <a:latin typeface="Myriad Pro Light" pitchFamily="34" charset="0"/>
              </a:rPr>
              <a:t>грамотность</a:t>
            </a:r>
            <a:br>
              <a:rPr lang="ru" i="1" dirty="0" smtClean="0">
                <a:solidFill>
                  <a:srgbClr val="C00000"/>
                </a:solidFill>
                <a:latin typeface="Myriad Pro Light" pitchFamily="34" charset="0"/>
              </a:rPr>
            </a:br>
            <a:r>
              <a:rPr lang="ru" i="1" dirty="0" smtClean="0">
                <a:solidFill>
                  <a:srgbClr val="C00000"/>
                </a:solidFill>
                <a:latin typeface="Myriad Pro Light" pitchFamily="34" charset="0"/>
              </a:rPr>
              <a:t>6</a:t>
            </a:r>
            <a:endParaRPr lang="ru-RU" dirty="0"/>
          </a:p>
        </p:txBody>
      </p:sp>
      <p:sp>
        <p:nvSpPr>
          <p:cNvPr id="3" name="Объект 2"/>
          <p:cNvSpPr>
            <a:spLocks noGrp="1"/>
          </p:cNvSpPr>
          <p:nvPr>
            <p:ph idx="1"/>
          </p:nvPr>
        </p:nvSpPr>
        <p:spPr/>
        <p:txBody>
          <a:bodyPr>
            <a:normAutofit lnSpcReduction="10000"/>
          </a:bodyPr>
          <a:lstStyle/>
          <a:p>
            <a:pPr marL="254000" marR="12700" indent="254000" algn="just"/>
            <a:r>
              <a:rPr lang="ru" dirty="0">
                <a:latin typeface="Bookman Old Style"/>
              </a:rPr>
              <a:t>Из мезонина нашего дома виден православный храм. На мизинец надето колечко из металла алюминия. На кордоне задержали контрабандиста. Людей негроидной расы отличает тёмный цвет кожи. Тренер высокой квалификации после тренировки читал беллетристику и ехал в театр за билетами на классический балет.</a:t>
            </a:r>
          </a:p>
          <a:p>
            <a:endParaRPr lang="ru-RU" dirty="0"/>
          </a:p>
          <a:p>
            <a:endParaRPr lang="ru-RU" dirty="0"/>
          </a:p>
        </p:txBody>
      </p:sp>
    </p:spTree>
    <p:extLst>
      <p:ext uri="{BB962C8B-B14F-4D97-AF65-F5344CB8AC3E}">
        <p14:creationId xmlns:p14="http://schemas.microsoft.com/office/powerpoint/2010/main" val="272053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 i="1" dirty="0">
                <a:solidFill>
                  <a:srgbClr val="C00000"/>
                </a:solidFill>
                <a:latin typeface="Myriad Pro Light" pitchFamily="34" charset="0"/>
              </a:rPr>
              <a:t>Проверьте вашу </a:t>
            </a:r>
            <a:r>
              <a:rPr lang="ru" i="1" dirty="0" smtClean="0">
                <a:solidFill>
                  <a:srgbClr val="C00000"/>
                </a:solidFill>
                <a:latin typeface="Myriad Pro Light" pitchFamily="34" charset="0"/>
              </a:rPr>
              <a:t>грамотность</a:t>
            </a:r>
            <a:br>
              <a:rPr lang="ru" i="1" dirty="0" smtClean="0">
                <a:solidFill>
                  <a:srgbClr val="C00000"/>
                </a:solidFill>
                <a:latin typeface="Myriad Pro Light" pitchFamily="34" charset="0"/>
              </a:rPr>
            </a:br>
            <a:r>
              <a:rPr lang="ru" i="1" dirty="0" smtClean="0">
                <a:solidFill>
                  <a:srgbClr val="C00000"/>
                </a:solidFill>
                <a:latin typeface="Myriad Pro Light" pitchFamily="34" charset="0"/>
              </a:rPr>
              <a:t>7</a:t>
            </a:r>
            <a:endParaRPr lang="ru-RU" dirty="0"/>
          </a:p>
        </p:txBody>
      </p:sp>
      <p:sp>
        <p:nvSpPr>
          <p:cNvPr id="3" name="Объект 2"/>
          <p:cNvSpPr>
            <a:spLocks noGrp="1"/>
          </p:cNvSpPr>
          <p:nvPr>
            <p:ph idx="1"/>
          </p:nvPr>
        </p:nvSpPr>
        <p:spPr/>
        <p:txBody>
          <a:bodyPr/>
          <a:lstStyle/>
          <a:p>
            <a:r>
              <a:rPr lang="ru" dirty="0">
                <a:latin typeface="Bookman Old Style"/>
              </a:rPr>
              <a:t>Мобилизованные солдаты в шинелях шли колоннами. Некорректный комментатор задал безапелляционный вопрос корифею науки. Экспертиза требовала проведения эксперимента. Эффект от устранения дефекта превзошёл все ожидания.</a:t>
            </a:r>
          </a:p>
          <a:p>
            <a:endParaRPr lang="ru-RU" dirty="0"/>
          </a:p>
        </p:txBody>
      </p:sp>
    </p:spTree>
    <p:extLst>
      <p:ext uri="{BB962C8B-B14F-4D97-AF65-F5344CB8AC3E}">
        <p14:creationId xmlns:p14="http://schemas.microsoft.com/office/powerpoint/2010/main" val="38509155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 i="1" dirty="0">
                <a:solidFill>
                  <a:srgbClr val="C00000"/>
                </a:solidFill>
                <a:latin typeface="Myriad Pro Light" pitchFamily="34" charset="0"/>
              </a:rPr>
              <a:t>Проверьте вашу </a:t>
            </a:r>
            <a:r>
              <a:rPr lang="ru" i="1" dirty="0" smtClean="0">
                <a:solidFill>
                  <a:srgbClr val="C00000"/>
                </a:solidFill>
                <a:latin typeface="Myriad Pro Light" pitchFamily="34" charset="0"/>
              </a:rPr>
              <a:t>грамотность</a:t>
            </a:r>
            <a:br>
              <a:rPr lang="ru" i="1" dirty="0" smtClean="0">
                <a:solidFill>
                  <a:srgbClr val="C00000"/>
                </a:solidFill>
                <a:latin typeface="Myriad Pro Light" pitchFamily="34" charset="0"/>
              </a:rPr>
            </a:br>
            <a:r>
              <a:rPr lang="ru" i="1" dirty="0" smtClean="0">
                <a:solidFill>
                  <a:srgbClr val="C00000"/>
                </a:solidFill>
                <a:latin typeface="Myriad Pro Light" pitchFamily="34" charset="0"/>
              </a:rPr>
              <a:t>8</a:t>
            </a:r>
            <a:endParaRPr lang="ru-RU" dirty="0"/>
          </a:p>
        </p:txBody>
      </p:sp>
      <p:sp>
        <p:nvSpPr>
          <p:cNvPr id="3" name="Объект 2"/>
          <p:cNvSpPr>
            <a:spLocks noGrp="1"/>
          </p:cNvSpPr>
          <p:nvPr>
            <p:ph idx="1"/>
          </p:nvPr>
        </p:nvSpPr>
        <p:spPr/>
        <p:txBody>
          <a:bodyPr>
            <a:normAutofit fontScale="92500" lnSpcReduction="10000"/>
          </a:bodyPr>
          <a:lstStyle/>
          <a:p>
            <a:pPr marL="254000" marR="12700" indent="254000" algn="just"/>
            <a:r>
              <a:rPr lang="ru" dirty="0" smtClean="0">
                <a:latin typeface="Bookman Old Style"/>
              </a:rPr>
              <a:t>Ученики </a:t>
            </a:r>
            <a:r>
              <a:rPr lang="ru" dirty="0">
                <a:latin typeface="Bookman Old Style"/>
              </a:rPr>
              <a:t>декламировали стихи, баллады и даже эпиграммы. Дефицит ресурса автомобиля нельзя было компенсировать изменением компоновки рессор. Изделия из обожжённой глины называются керамикой. Стипендиат с длинными локонами лаконично доказывал, что его мировоззренческие принципы не зависят от размеров стипендии.</a:t>
            </a:r>
          </a:p>
          <a:p>
            <a:endParaRPr lang="ru-RU" dirty="0"/>
          </a:p>
        </p:txBody>
      </p:sp>
    </p:spTree>
    <p:extLst>
      <p:ext uri="{BB962C8B-B14F-4D97-AF65-F5344CB8AC3E}">
        <p14:creationId xmlns:p14="http://schemas.microsoft.com/office/powerpoint/2010/main" val="2765793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3">
                    <a:lumMod val="50000"/>
                  </a:schemeClr>
                </a:solidFill>
                <a:effectLst>
                  <a:outerShdw blurRad="38100" dist="38100" dir="2700000" algn="tl">
                    <a:srgbClr val="000000">
                      <a:alpha val="43137"/>
                    </a:srgbClr>
                  </a:outerShdw>
                </a:effectLst>
              </a:rPr>
              <a:t>Источник</a:t>
            </a:r>
            <a:r>
              <a:rPr lang="ru-RU" dirty="0" smtClean="0"/>
              <a:t> </a:t>
            </a:r>
            <a:endParaRPr lang="ru-RU" dirty="0"/>
          </a:p>
        </p:txBody>
      </p:sp>
      <p:sp>
        <p:nvSpPr>
          <p:cNvPr id="3" name="Объект 2"/>
          <p:cNvSpPr>
            <a:spLocks noGrp="1"/>
          </p:cNvSpPr>
          <p:nvPr>
            <p:ph idx="1"/>
          </p:nvPr>
        </p:nvSpPr>
        <p:spPr>
          <a:xfrm>
            <a:off x="323528" y="1600200"/>
            <a:ext cx="8568952" cy="4525963"/>
          </a:xfrm>
        </p:spPr>
        <p:txBody>
          <a:bodyPr/>
          <a:lstStyle/>
          <a:p>
            <a:pPr marL="0" indent="0">
              <a:buNone/>
            </a:pPr>
            <a:r>
              <a:rPr lang="ru" sz="1600" dirty="0">
                <a:latin typeface="Bookman Old Style"/>
              </a:rPr>
              <a:t>Л. А. </a:t>
            </a:r>
            <a:r>
              <a:rPr lang="ru" sz="1600" dirty="0" smtClean="0">
                <a:latin typeface="Bookman Old Style"/>
              </a:rPr>
              <a:t>АХРЕМЕНКОВА. К </a:t>
            </a:r>
            <a:r>
              <a:rPr lang="ru" sz="1600" dirty="0">
                <a:latin typeface="Bookman Old Style"/>
              </a:rPr>
              <a:t>пятерке шаг за шагом, </a:t>
            </a:r>
            <a:r>
              <a:rPr lang="ru" sz="1600" dirty="0" smtClean="0">
                <a:latin typeface="Bookman Old Style"/>
              </a:rPr>
              <a:t>или </a:t>
            </a:r>
            <a:r>
              <a:rPr lang="ru" sz="1600" dirty="0">
                <a:latin typeface="Bookman Old Style"/>
              </a:rPr>
              <a:t>50 занятий с репетитором: </a:t>
            </a:r>
            <a:r>
              <a:rPr lang="ru" sz="1600" dirty="0" smtClean="0">
                <a:latin typeface="Bookman Old Style"/>
              </a:rPr>
              <a:t>рус</a:t>
            </a:r>
            <a:r>
              <a:rPr lang="ru" sz="1600" dirty="0">
                <a:latin typeface="Bookman Old Style"/>
              </a:rPr>
              <a:t>. яз. : 9 кл. : </a:t>
            </a:r>
            <a:r>
              <a:rPr lang="ru" sz="1600" dirty="0" smtClean="0">
                <a:latin typeface="Bookman Old Style"/>
              </a:rPr>
              <a:t>пособие </a:t>
            </a:r>
            <a:r>
              <a:rPr lang="ru" sz="1600" dirty="0">
                <a:latin typeface="Bookman Old Style"/>
              </a:rPr>
              <a:t>для учащихся </a:t>
            </a:r>
            <a:r>
              <a:rPr lang="ru" sz="1600" dirty="0" smtClean="0">
                <a:latin typeface="Bookman Old Style"/>
              </a:rPr>
              <a:t>/ </a:t>
            </a:r>
            <a:r>
              <a:rPr lang="ru" sz="1600" dirty="0">
                <a:latin typeface="Bookman Old Style"/>
              </a:rPr>
              <a:t>Л. А. Ахременкова. — М. : </a:t>
            </a:r>
            <a:r>
              <a:rPr lang="ru" sz="1600" dirty="0" smtClean="0">
                <a:latin typeface="Bookman Old Style"/>
              </a:rPr>
              <a:t>Просвещение</a:t>
            </a:r>
            <a:r>
              <a:rPr lang="ru" sz="1600" dirty="0">
                <a:latin typeface="Bookman Old Style"/>
              </a:rPr>
              <a:t>, 2006. — 320 с.</a:t>
            </a:r>
          </a:p>
          <a:p>
            <a:endParaRPr lang="ru-RU" dirty="0"/>
          </a:p>
        </p:txBody>
      </p:sp>
    </p:spTree>
    <p:extLst>
      <p:ext uri="{BB962C8B-B14F-4D97-AF65-F5344CB8AC3E}">
        <p14:creationId xmlns:p14="http://schemas.microsoft.com/office/powerpoint/2010/main" val="2063855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solidFill>
                  <a:schemeClr val="accent3">
                    <a:lumMod val="50000"/>
                  </a:schemeClr>
                </a:solidFill>
              </a:rPr>
              <a:t>А</a:t>
            </a:r>
            <a:r>
              <a:rPr lang="ru-RU" b="1" dirty="0" err="1" smtClean="0">
                <a:solidFill>
                  <a:srgbClr val="FF0000"/>
                </a:solidFill>
              </a:rPr>
              <a:t>кк</a:t>
            </a:r>
            <a:r>
              <a:rPr lang="ru-RU" b="1" dirty="0" err="1" smtClean="0">
                <a:solidFill>
                  <a:schemeClr val="accent3">
                    <a:lumMod val="50000"/>
                  </a:schemeClr>
                </a:solidFill>
              </a:rPr>
              <a:t>омп</a:t>
            </a:r>
            <a:r>
              <a:rPr lang="ru-RU" b="1" dirty="0" err="1" smtClean="0">
                <a:solidFill>
                  <a:srgbClr val="FF0000"/>
                </a:solidFill>
              </a:rPr>
              <a:t>а</a:t>
            </a:r>
            <a:r>
              <a:rPr lang="ru-RU" b="1" dirty="0" err="1" smtClean="0">
                <a:solidFill>
                  <a:schemeClr val="accent3">
                    <a:lumMod val="50000"/>
                  </a:schemeClr>
                </a:solidFill>
              </a:rPr>
              <a:t>н</a:t>
            </a:r>
            <a:r>
              <a:rPr lang="ru-RU" b="1" dirty="0" err="1" smtClean="0">
                <a:solidFill>
                  <a:srgbClr val="FF0000"/>
                </a:solidFill>
              </a:rPr>
              <a:t>е</a:t>
            </a:r>
            <a:r>
              <a:rPr lang="ru-RU" b="1" dirty="0" err="1" smtClean="0">
                <a:solidFill>
                  <a:schemeClr val="accent3">
                    <a:lumMod val="50000"/>
                  </a:schemeClr>
                </a:solidFill>
              </a:rPr>
              <a:t>ме́нт</a:t>
            </a:r>
            <a:r>
              <a:rPr lang="ru-RU" b="1" dirty="0" smtClean="0">
                <a:solidFill>
                  <a:schemeClr val="accent3">
                    <a:lumMod val="50000"/>
                  </a:schemeClr>
                </a:solidFill>
              </a:rPr>
              <a:t> – </a:t>
            </a:r>
            <a:endParaRPr lang="ru-RU" dirty="0">
              <a:solidFill>
                <a:schemeClr val="accent3">
                  <a:lumMod val="50000"/>
                </a:schemeClr>
              </a:solidFill>
            </a:endParaRPr>
          </a:p>
        </p:txBody>
      </p:sp>
      <p:sp>
        <p:nvSpPr>
          <p:cNvPr id="3" name="Объект 2"/>
          <p:cNvSpPr>
            <a:spLocks noGrp="1"/>
          </p:cNvSpPr>
          <p:nvPr>
            <p:ph idx="1"/>
          </p:nvPr>
        </p:nvSpPr>
        <p:spPr/>
        <p:txBody>
          <a:bodyPr>
            <a:normAutofit/>
          </a:bodyPr>
          <a:lstStyle/>
          <a:p>
            <a:r>
              <a:rPr lang="ru-RU" dirty="0" smtClean="0"/>
              <a:t>(</a:t>
            </a:r>
            <a:r>
              <a:rPr lang="ru-RU" dirty="0"/>
              <a:t>фр. </a:t>
            </a:r>
            <a:r>
              <a:rPr lang="ru-RU" dirty="0" err="1"/>
              <a:t>accompagnement</a:t>
            </a:r>
            <a:r>
              <a:rPr lang="ru-RU" dirty="0"/>
              <a:t>, </a:t>
            </a:r>
            <a:r>
              <a:rPr lang="ru-RU" dirty="0" err="1"/>
              <a:t>accompagner</a:t>
            </a:r>
            <a:r>
              <a:rPr lang="ru-RU" dirty="0"/>
              <a:t> — сопровождать) — сопровождение одним или несколькими инструментами, а также оркестром сольной партии (певца, инструменталиста, хора и других</a:t>
            </a:r>
            <a:r>
              <a:rPr lang="ru-RU" dirty="0" smtClean="0"/>
              <a:t>).</a:t>
            </a:r>
            <a:r>
              <a:rPr lang="ru-RU" dirty="0"/>
              <a:t> Петь под аккомпанемент рояля. </a:t>
            </a:r>
            <a:endParaRPr lang="ru-RU" dirty="0" smtClean="0"/>
          </a:p>
          <a:p>
            <a:r>
              <a:rPr lang="ru-RU" dirty="0" smtClean="0"/>
              <a:t>Под </a:t>
            </a:r>
            <a:r>
              <a:rPr lang="ru-RU" dirty="0"/>
              <a:t>аккомпанемент дождя (перен.: </a:t>
            </a:r>
            <a:r>
              <a:rPr lang="ru-RU" dirty="0" smtClean="0"/>
              <a:t>под звуки </a:t>
            </a:r>
            <a:r>
              <a:rPr lang="ru-RU" dirty="0"/>
              <a:t>дождя).</a:t>
            </a:r>
          </a:p>
          <a:p>
            <a:endParaRPr lang="ru-RU" dirty="0"/>
          </a:p>
        </p:txBody>
      </p:sp>
    </p:spTree>
    <p:extLst>
      <p:ext uri="{BB962C8B-B14F-4D97-AF65-F5344CB8AC3E}">
        <p14:creationId xmlns:p14="http://schemas.microsoft.com/office/powerpoint/2010/main" val="2226854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936104"/>
          </a:xfrm>
        </p:spPr>
        <p:txBody>
          <a:bodyPr/>
          <a:lstStyle/>
          <a:p>
            <a:r>
              <a:rPr lang="ru-RU" b="1" dirty="0" err="1">
                <a:solidFill>
                  <a:schemeClr val="accent3">
                    <a:lumMod val="50000"/>
                  </a:schemeClr>
                </a:solidFill>
              </a:rPr>
              <a:t>Иди́</a:t>
            </a:r>
            <a:r>
              <a:rPr lang="ru-RU" b="1" dirty="0" err="1">
                <a:solidFill>
                  <a:srgbClr val="FF0000"/>
                </a:solidFill>
              </a:rPr>
              <a:t>лл</a:t>
            </a:r>
            <a:r>
              <a:rPr lang="ru-RU" b="1" dirty="0" err="1">
                <a:solidFill>
                  <a:schemeClr val="accent3">
                    <a:lumMod val="50000"/>
                  </a:schemeClr>
                </a:solidFill>
              </a:rPr>
              <a:t>ия</a:t>
            </a:r>
            <a:r>
              <a:rPr lang="ru-RU" dirty="0">
                <a:solidFill>
                  <a:schemeClr val="accent3">
                    <a:lumMod val="50000"/>
                  </a:schemeClr>
                </a:solidFill>
              </a:rPr>
              <a:t> —</a:t>
            </a:r>
          </a:p>
        </p:txBody>
      </p:sp>
      <p:sp>
        <p:nvSpPr>
          <p:cNvPr id="3" name="Объект 2"/>
          <p:cNvSpPr>
            <a:spLocks noGrp="1"/>
          </p:cNvSpPr>
          <p:nvPr>
            <p:ph idx="1"/>
          </p:nvPr>
        </p:nvSpPr>
        <p:spPr>
          <a:xfrm>
            <a:off x="251520" y="1052736"/>
            <a:ext cx="8229600" cy="4525963"/>
          </a:xfrm>
        </p:spPr>
        <p:txBody>
          <a:bodyPr>
            <a:normAutofit fontScale="92500" lnSpcReduction="20000"/>
          </a:bodyPr>
          <a:lstStyle/>
          <a:p>
            <a:pPr marL="0" indent="0">
              <a:buNone/>
            </a:pPr>
            <a:r>
              <a:rPr lang="ru-RU" dirty="0" smtClean="0"/>
              <a:t>от </a:t>
            </a:r>
            <a:r>
              <a:rPr lang="ru-RU" dirty="0"/>
              <a:t>греческого слова "</a:t>
            </a:r>
            <a:r>
              <a:rPr lang="ru-RU" dirty="0" err="1"/>
              <a:t>эйдиллион</a:t>
            </a:r>
            <a:r>
              <a:rPr lang="ru-RU" dirty="0"/>
              <a:t>", буквально - "маленькая картина</a:t>
            </a:r>
            <a:r>
              <a:rPr lang="ru-RU" dirty="0" smtClean="0"/>
              <a:t>". Первоначально </a:t>
            </a:r>
            <a:r>
              <a:rPr lang="ru-RU" dirty="0"/>
              <a:t>(в Древнем Риме) небольшое стихотворение на тему сельской жизни. </a:t>
            </a:r>
          </a:p>
          <a:p>
            <a:pPr marL="0" indent="0">
              <a:buNone/>
            </a:pPr>
            <a:r>
              <a:rPr lang="ru-RU" b="1" dirty="0" smtClean="0"/>
              <a:t>1</a:t>
            </a:r>
            <a:r>
              <a:rPr lang="ru-RU" b="1" dirty="0"/>
              <a:t>.</a:t>
            </a:r>
            <a:r>
              <a:rPr lang="ru-RU" dirty="0"/>
              <a:t> Поэтическое </a:t>
            </a:r>
            <a:r>
              <a:rPr lang="ru-RU" dirty="0" smtClean="0"/>
              <a:t>произведение</a:t>
            </a:r>
            <a:r>
              <a:rPr lang="ru-RU" dirty="0"/>
              <a:t>, изображающее добродетельную безмятежную жизнь на лоне природы. </a:t>
            </a:r>
            <a:endParaRPr lang="ru-RU" dirty="0" smtClean="0"/>
          </a:p>
          <a:p>
            <a:pPr marL="0" indent="0">
              <a:buNone/>
            </a:pPr>
            <a:r>
              <a:rPr lang="ru-RU" b="1" dirty="0" smtClean="0"/>
              <a:t>2</a:t>
            </a:r>
            <a:r>
              <a:rPr lang="ru-RU" b="1" dirty="0"/>
              <a:t>. </a:t>
            </a:r>
            <a:r>
              <a:rPr lang="ru-RU" i="1" dirty="0"/>
              <a:t>перен.</a:t>
            </a:r>
            <a:r>
              <a:rPr lang="ru-RU" dirty="0"/>
              <a:t> Мирное, счастливое существование (часто ирон.). || </a:t>
            </a:r>
            <a:endParaRPr lang="ru-RU" dirty="0" smtClean="0"/>
          </a:p>
          <a:p>
            <a:pPr marL="0" indent="0">
              <a:buNone/>
            </a:pPr>
            <a:r>
              <a:rPr lang="ru-RU" i="1" dirty="0" smtClean="0"/>
              <a:t>прилагательное</a:t>
            </a:r>
            <a:r>
              <a:rPr lang="ru-RU" b="1" dirty="0" smtClean="0"/>
              <a:t> </a:t>
            </a:r>
          </a:p>
          <a:p>
            <a:pPr marL="0" indent="0">
              <a:buNone/>
            </a:pPr>
            <a:r>
              <a:rPr lang="ru-RU" b="1" dirty="0" smtClean="0"/>
              <a:t>идиллический</a:t>
            </a:r>
            <a:r>
              <a:rPr lang="ru-RU" b="1" dirty="0"/>
              <a:t>,</a:t>
            </a:r>
            <a:r>
              <a:rPr lang="ru-RU" dirty="0"/>
              <a:t> -</a:t>
            </a:r>
            <a:r>
              <a:rPr lang="ru-RU" dirty="0" err="1"/>
              <a:t>ая</a:t>
            </a:r>
            <a:r>
              <a:rPr lang="ru-RU" dirty="0"/>
              <a:t>, -</a:t>
            </a:r>
            <a:r>
              <a:rPr lang="ru-RU" dirty="0" err="1"/>
              <a:t>ое</a:t>
            </a:r>
            <a:r>
              <a:rPr lang="ru-RU" dirty="0"/>
              <a:t>.</a:t>
            </a:r>
          </a:p>
        </p:txBody>
      </p:sp>
      <p:pic>
        <p:nvPicPr>
          <p:cNvPr id="2050" name="Picture 2" descr="http://stene.ru/wp-content/uploads/2015/05/idilliya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3229" y="4425213"/>
            <a:ext cx="4073595"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9217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accent3">
                    <a:lumMod val="50000"/>
                  </a:schemeClr>
                </a:solidFill>
                <a:effectLst>
                  <a:outerShdw blurRad="38100" dist="38100" dir="2700000" algn="tl">
                    <a:srgbClr val="000000">
                      <a:alpha val="43137"/>
                    </a:srgbClr>
                  </a:outerShdw>
                </a:effectLst>
              </a:rPr>
              <a:t>Запомни!</a:t>
            </a:r>
            <a:endParaRPr lang="ru-RU" b="1" dirty="0">
              <a:solidFill>
                <a:schemeClr val="accent3">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95536" y="1484784"/>
            <a:ext cx="8229600" cy="4752528"/>
          </a:xfrm>
        </p:spPr>
        <p:txBody>
          <a:bodyPr>
            <a:normAutofit fontScale="92500" lnSpcReduction="10000"/>
          </a:bodyPr>
          <a:lstStyle/>
          <a:p>
            <a:r>
              <a:rPr lang="ru-RU" b="1" dirty="0">
                <a:solidFill>
                  <a:schemeClr val="accent3">
                    <a:lumMod val="50000"/>
                  </a:schemeClr>
                </a:solidFill>
              </a:rPr>
              <a:t>Проп</a:t>
            </a:r>
            <a:r>
              <a:rPr lang="ru-RU" b="1" dirty="0">
                <a:solidFill>
                  <a:srgbClr val="FF0000"/>
                </a:solidFill>
              </a:rPr>
              <a:t>а</a:t>
            </a:r>
            <a:r>
              <a:rPr lang="ru-RU" b="1" dirty="0">
                <a:solidFill>
                  <a:schemeClr val="accent3">
                    <a:lumMod val="50000"/>
                  </a:schemeClr>
                </a:solidFill>
              </a:rPr>
              <a:t>г</a:t>
            </a:r>
            <a:r>
              <a:rPr lang="ru-RU" b="1" dirty="0">
                <a:solidFill>
                  <a:srgbClr val="FF0000"/>
                </a:solidFill>
              </a:rPr>
              <a:t>а</a:t>
            </a:r>
            <a:r>
              <a:rPr lang="ru-RU" b="1" dirty="0">
                <a:solidFill>
                  <a:schemeClr val="accent3">
                    <a:lumMod val="50000"/>
                  </a:schemeClr>
                </a:solidFill>
              </a:rPr>
              <a:t>ндист</a:t>
            </a:r>
            <a:r>
              <a:rPr lang="ru-RU" dirty="0"/>
              <a:t> </a:t>
            </a:r>
            <a:r>
              <a:rPr lang="ru-RU" dirty="0" smtClean="0">
                <a:solidFill>
                  <a:schemeClr val="accent3">
                    <a:lumMod val="50000"/>
                  </a:schemeClr>
                </a:solidFill>
              </a:rPr>
              <a:t>— </a:t>
            </a:r>
            <a:r>
              <a:rPr lang="ru-RU" dirty="0" smtClean="0"/>
              <a:t>популяризатор</a:t>
            </a:r>
            <a:r>
              <a:rPr lang="ru-RU" dirty="0"/>
              <a:t>, распространитель, </a:t>
            </a:r>
            <a:r>
              <a:rPr lang="ru-RU" dirty="0" smtClean="0"/>
              <a:t>агитатор; </a:t>
            </a:r>
            <a:r>
              <a:rPr lang="ru-RU" dirty="0"/>
              <a:t>распространяющий (пропагандирующий) какие-либо идеи, </a:t>
            </a:r>
            <a:r>
              <a:rPr lang="ru-RU" dirty="0" smtClean="0"/>
              <a:t>преимущественно политические.</a:t>
            </a:r>
          </a:p>
          <a:p>
            <a:r>
              <a:rPr lang="ru-RU" b="1" dirty="0">
                <a:solidFill>
                  <a:schemeClr val="accent3">
                    <a:lumMod val="50000"/>
                  </a:schemeClr>
                </a:solidFill>
              </a:rPr>
              <a:t>Проп</a:t>
            </a:r>
            <a:r>
              <a:rPr lang="ru-RU" b="1" dirty="0">
                <a:solidFill>
                  <a:srgbClr val="FF0000"/>
                </a:solidFill>
              </a:rPr>
              <a:t>о</a:t>
            </a:r>
            <a:r>
              <a:rPr lang="ru-RU" b="1" dirty="0">
                <a:solidFill>
                  <a:schemeClr val="accent3">
                    <a:lumMod val="50000"/>
                  </a:schemeClr>
                </a:solidFill>
              </a:rPr>
              <a:t>ведник</a:t>
            </a:r>
            <a:r>
              <a:rPr lang="ru-RU" dirty="0"/>
              <a:t> -а, м. 1. Распространитель какого-л. вероучения. Проповедник христианства. Проповедник ислама. □ Раскольничьи проповедники ходят по селам и хуторам и уговаривают народ жечься живыми в овинах и банях.</a:t>
            </a:r>
          </a:p>
        </p:txBody>
      </p:sp>
    </p:spTree>
    <p:extLst>
      <p:ext uri="{BB962C8B-B14F-4D97-AF65-F5344CB8AC3E}">
        <p14:creationId xmlns:p14="http://schemas.microsoft.com/office/powerpoint/2010/main" val="800529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 i="1" dirty="0">
                <a:solidFill>
                  <a:srgbClr val="C00000"/>
                </a:solidFill>
                <a:latin typeface="Myriad Pro Light" pitchFamily="34" charset="0"/>
              </a:rPr>
              <a:t>Проверьте вашу </a:t>
            </a:r>
            <a:r>
              <a:rPr lang="ru" i="1" dirty="0" smtClean="0">
                <a:solidFill>
                  <a:srgbClr val="C00000"/>
                </a:solidFill>
                <a:latin typeface="Myriad Pro Light" pitchFamily="34" charset="0"/>
              </a:rPr>
              <a:t>грамотность </a:t>
            </a:r>
            <a:br>
              <a:rPr lang="ru" i="1" dirty="0" smtClean="0">
                <a:solidFill>
                  <a:srgbClr val="C00000"/>
                </a:solidFill>
                <a:latin typeface="Myriad Pro Light" pitchFamily="34" charset="0"/>
              </a:rPr>
            </a:br>
            <a:r>
              <a:rPr lang="ru" i="1" dirty="0" smtClean="0">
                <a:solidFill>
                  <a:srgbClr val="C00000"/>
                </a:solidFill>
                <a:latin typeface="Myriad Pro Light" pitchFamily="34" charset="0"/>
              </a:rPr>
              <a:t>1</a:t>
            </a:r>
            <a:endParaRPr lang="ru-RU" dirty="0"/>
          </a:p>
        </p:txBody>
      </p:sp>
      <p:sp>
        <p:nvSpPr>
          <p:cNvPr id="3" name="Объект 2"/>
          <p:cNvSpPr>
            <a:spLocks noGrp="1"/>
          </p:cNvSpPr>
          <p:nvPr>
            <p:ph idx="1"/>
          </p:nvPr>
        </p:nvSpPr>
        <p:spPr>
          <a:xfrm>
            <a:off x="323528" y="1600200"/>
            <a:ext cx="8496944" cy="5213176"/>
          </a:xfrm>
        </p:spPr>
        <p:txBody>
          <a:bodyPr>
            <a:normAutofit/>
          </a:bodyPr>
          <a:lstStyle/>
          <a:p>
            <a:r>
              <a:rPr lang="ru" dirty="0">
                <a:latin typeface="Bookman Old Style"/>
              </a:rPr>
              <a:t>Ш..рл..тан а..уратно и с большим а..етитом ел м..к..роны. Артисты тру..ы музыкального театра выступали под ак..мп..немент л..ур..ата всеро..ийского конкурса. Б..лкон и ба..юстрада п..радной ле..ницы были украшены пра..ничной и..юминацией. </a:t>
            </a:r>
            <a:endParaRPr lang="ru" dirty="0" smtClean="0">
              <a:latin typeface="Bookman Old Style"/>
            </a:endParaRPr>
          </a:p>
          <a:p>
            <a:endParaRPr lang="ru-RU" dirty="0"/>
          </a:p>
        </p:txBody>
      </p:sp>
    </p:spTree>
    <p:extLst>
      <p:ext uri="{BB962C8B-B14F-4D97-AF65-F5344CB8AC3E}">
        <p14:creationId xmlns:p14="http://schemas.microsoft.com/office/powerpoint/2010/main" val="2912827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 i="1" dirty="0">
                <a:solidFill>
                  <a:srgbClr val="C00000"/>
                </a:solidFill>
                <a:latin typeface="Myriad Pro Light" pitchFamily="34" charset="0"/>
              </a:rPr>
              <a:t>Проверьте вашу грамотность </a:t>
            </a:r>
            <a:br>
              <a:rPr lang="ru" i="1" dirty="0">
                <a:solidFill>
                  <a:srgbClr val="C00000"/>
                </a:solidFill>
                <a:latin typeface="Myriad Pro Light" pitchFamily="34" charset="0"/>
              </a:rPr>
            </a:br>
            <a:r>
              <a:rPr lang="ru" i="1" dirty="0">
                <a:solidFill>
                  <a:srgbClr val="C00000"/>
                </a:solidFill>
                <a:latin typeface="Myriad Pro Light" pitchFamily="34" charset="0"/>
              </a:rPr>
              <a:t>2</a:t>
            </a:r>
            <a:endParaRPr lang="ru-RU" dirty="0"/>
          </a:p>
        </p:txBody>
      </p:sp>
      <p:sp>
        <p:nvSpPr>
          <p:cNvPr id="3" name="Объект 2"/>
          <p:cNvSpPr>
            <a:spLocks noGrp="1"/>
          </p:cNvSpPr>
          <p:nvPr>
            <p:ph idx="1"/>
          </p:nvPr>
        </p:nvSpPr>
        <p:spPr/>
        <p:txBody>
          <a:bodyPr>
            <a:normAutofit fontScale="92500" lnSpcReduction="10000"/>
          </a:bodyPr>
          <a:lstStyle/>
          <a:p>
            <a:r>
              <a:rPr lang="ru" dirty="0">
                <a:latin typeface="Bookman Old Style"/>
              </a:rPr>
              <a:t>У входа в трансп..ртное аген..тво разв..вались флаги и трансп..ранты. С горы ни..вергался поток. Попытки р..ст..врации (т. е. во..т..новления) ниспровергнутой м..нархии сопровождались те..ором, ба..икадами и во..таниями. Вое..ачальник приказал вое..ослужащим сбросить ба..аст, зарядить ак..муляторы и заправить ба..оны углекислотой.</a:t>
            </a:r>
          </a:p>
          <a:p>
            <a:endParaRPr lang="ru-RU" dirty="0"/>
          </a:p>
        </p:txBody>
      </p:sp>
    </p:spTree>
    <p:extLst>
      <p:ext uri="{BB962C8B-B14F-4D97-AF65-F5344CB8AC3E}">
        <p14:creationId xmlns:p14="http://schemas.microsoft.com/office/powerpoint/2010/main" val="2457741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 i="1" dirty="0">
                <a:solidFill>
                  <a:srgbClr val="C00000"/>
                </a:solidFill>
                <a:latin typeface="Myriad Pro Light" pitchFamily="34" charset="0"/>
              </a:rPr>
              <a:t>Проверьте вашу </a:t>
            </a:r>
            <a:r>
              <a:rPr lang="ru" i="1" dirty="0" smtClean="0">
                <a:solidFill>
                  <a:srgbClr val="C00000"/>
                </a:solidFill>
                <a:latin typeface="Myriad Pro Light" pitchFamily="34" charset="0"/>
              </a:rPr>
              <a:t>грамотность</a:t>
            </a:r>
            <a:br>
              <a:rPr lang="ru" i="1" dirty="0" smtClean="0">
                <a:solidFill>
                  <a:srgbClr val="C00000"/>
                </a:solidFill>
                <a:latin typeface="Myriad Pro Light" pitchFamily="34" charset="0"/>
              </a:rPr>
            </a:br>
            <a:r>
              <a:rPr lang="ru" i="1" dirty="0" smtClean="0">
                <a:solidFill>
                  <a:srgbClr val="C00000"/>
                </a:solidFill>
                <a:latin typeface="Myriad Pro Light" pitchFamily="34" charset="0"/>
              </a:rPr>
              <a:t>3</a:t>
            </a:r>
            <a:endParaRPr lang="ru-RU" dirty="0"/>
          </a:p>
        </p:txBody>
      </p:sp>
      <p:sp>
        <p:nvSpPr>
          <p:cNvPr id="3" name="Объект 2"/>
          <p:cNvSpPr>
            <a:spLocks noGrp="1"/>
          </p:cNvSpPr>
          <p:nvPr>
            <p:ph idx="1"/>
          </p:nvPr>
        </p:nvSpPr>
        <p:spPr>
          <a:xfrm>
            <a:off x="457200" y="1600200"/>
            <a:ext cx="8229600" cy="4925144"/>
          </a:xfrm>
        </p:spPr>
        <p:txBody>
          <a:bodyPr>
            <a:normAutofit fontScale="92500" lnSpcReduction="10000"/>
          </a:bodyPr>
          <a:lstStyle/>
          <a:p>
            <a:r>
              <a:rPr lang="ru" dirty="0">
                <a:latin typeface="Bookman Old Style"/>
              </a:rPr>
              <a:t>В парке а..ракцион должен быть а..естован на безопа..ность эксплу..тации. Все журналисты, а..р..дитованные на ф..ст..вале, присутствовали на ц..р..монии его открытия. Д..пломаты, приглашённые к пр..з</a:t>
            </a:r>
            <a:r>
              <a:rPr lang="ru" dirty="0" smtClean="0">
                <a:latin typeface="Bookman Old Style"/>
              </a:rPr>
              <a:t>..денту</a:t>
            </a:r>
            <a:r>
              <a:rPr lang="ru" dirty="0">
                <a:latin typeface="Bookman Old Style"/>
              </a:rPr>
              <a:t>, были размещены в ап..рт..ментах </a:t>
            </a:r>
            <a:r>
              <a:rPr lang="ru" dirty="0" smtClean="0">
                <a:latin typeface="Bookman Old Style"/>
              </a:rPr>
              <a:t>пр..стижной </a:t>
            </a:r>
            <a:r>
              <a:rPr lang="ru" dirty="0">
                <a:latin typeface="Bookman Old Style"/>
              </a:rPr>
              <a:t>гости..ицы</a:t>
            </a:r>
            <a:r>
              <a:rPr lang="ru" dirty="0" smtClean="0">
                <a:latin typeface="Bookman Old Style"/>
              </a:rPr>
              <a:t>.</a:t>
            </a:r>
            <a:r>
              <a:rPr lang="ru" dirty="0">
                <a:latin typeface="Bookman Old Style"/>
              </a:rPr>
              <a:t> Д..л..катный д..ректор сказал, что </a:t>
            </a:r>
            <a:r>
              <a:rPr lang="ru" dirty="0" smtClean="0">
                <a:latin typeface="Bookman Old Style"/>
              </a:rPr>
              <a:t>с..туация </a:t>
            </a:r>
            <a:r>
              <a:rPr lang="ru" dirty="0">
                <a:latin typeface="Bookman Old Style"/>
              </a:rPr>
              <a:t>далека от </a:t>
            </a:r>
            <a:r>
              <a:rPr lang="ru" dirty="0" smtClean="0">
                <a:latin typeface="Bookman Old Style"/>
              </a:rPr>
              <a:t>ид..альной </a:t>
            </a:r>
            <a:r>
              <a:rPr lang="ru" dirty="0">
                <a:latin typeface="Bookman Old Style"/>
              </a:rPr>
              <a:t>и что он не питает никаких и..юзий. </a:t>
            </a:r>
          </a:p>
          <a:p>
            <a:endParaRPr lang="ru-RU" dirty="0"/>
          </a:p>
        </p:txBody>
      </p:sp>
    </p:spTree>
    <p:extLst>
      <p:ext uri="{BB962C8B-B14F-4D97-AF65-F5344CB8AC3E}">
        <p14:creationId xmlns:p14="http://schemas.microsoft.com/office/powerpoint/2010/main" val="353332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 i="1" dirty="0">
                <a:solidFill>
                  <a:srgbClr val="C00000"/>
                </a:solidFill>
                <a:latin typeface="Myriad Pro Light" pitchFamily="34" charset="0"/>
              </a:rPr>
              <a:t>Проверьте вашу </a:t>
            </a:r>
            <a:r>
              <a:rPr lang="ru" i="1" dirty="0" smtClean="0">
                <a:solidFill>
                  <a:srgbClr val="C00000"/>
                </a:solidFill>
                <a:latin typeface="Myriad Pro Light" pitchFamily="34" charset="0"/>
              </a:rPr>
              <a:t>грамотность</a:t>
            </a:r>
            <a:br>
              <a:rPr lang="ru" i="1" dirty="0" smtClean="0">
                <a:solidFill>
                  <a:srgbClr val="C00000"/>
                </a:solidFill>
                <a:latin typeface="Myriad Pro Light" pitchFamily="34" charset="0"/>
              </a:rPr>
            </a:br>
            <a:r>
              <a:rPr lang="ru" i="1" dirty="0" smtClean="0">
                <a:solidFill>
                  <a:srgbClr val="C00000"/>
                </a:solidFill>
                <a:latin typeface="Myriad Pro Light" pitchFamily="34" charset="0"/>
              </a:rPr>
              <a:t>4</a:t>
            </a:r>
            <a:endParaRPr lang="ru-RU" dirty="0"/>
          </a:p>
        </p:txBody>
      </p:sp>
      <p:sp>
        <p:nvSpPr>
          <p:cNvPr id="3" name="Объект 2"/>
          <p:cNvSpPr>
            <a:spLocks noGrp="1"/>
          </p:cNvSpPr>
          <p:nvPr>
            <p:ph idx="1"/>
          </p:nvPr>
        </p:nvSpPr>
        <p:spPr>
          <a:xfrm>
            <a:off x="251520" y="1340768"/>
            <a:ext cx="8363272" cy="4853136"/>
          </a:xfrm>
        </p:spPr>
        <p:txBody>
          <a:bodyPr>
            <a:normAutofit fontScale="85000" lnSpcReduction="10000"/>
          </a:bodyPr>
          <a:lstStyle/>
          <a:p>
            <a:pPr indent="254000" algn="just"/>
            <a:r>
              <a:rPr lang="ru" dirty="0" smtClean="0">
                <a:latin typeface="Bookman Old Style"/>
              </a:rPr>
              <a:t>Иску</a:t>
            </a:r>
            <a:r>
              <a:rPr lang="ru" dirty="0">
                <a:latin typeface="Bookman Old Style"/>
              </a:rPr>
              <a:t>..ный мастер сделал прекрасные иску..твенные цветы. Пре..а высоко оценила выступление фолькл..рного ансамбля. Пам..тник стоял на п..едестале. </a:t>
            </a:r>
            <a:endParaRPr lang="ru" dirty="0" smtClean="0">
              <a:latin typeface="Bookman Old Style"/>
            </a:endParaRPr>
          </a:p>
          <a:p>
            <a:pPr indent="254000" algn="just"/>
            <a:r>
              <a:rPr lang="ru" dirty="0" smtClean="0">
                <a:latin typeface="Bookman Old Style"/>
              </a:rPr>
              <a:t>По </a:t>
            </a:r>
            <a:r>
              <a:rPr lang="ru" dirty="0">
                <a:latin typeface="Bookman Old Style"/>
              </a:rPr>
              <a:t>достижении компроми..а д..л..гаты перестали </a:t>
            </a:r>
            <a:r>
              <a:rPr lang="ru" dirty="0" smtClean="0">
                <a:latin typeface="Bookman Old Style"/>
              </a:rPr>
              <a:t>б..йкотировать </a:t>
            </a:r>
            <a:r>
              <a:rPr lang="ru" dirty="0">
                <a:latin typeface="Bookman Old Style"/>
              </a:rPr>
              <a:t>ди..ку..ии. Все виды д..в..ден..ов включаются в декл..рацию о доходах. После защиты д..сертации на пра..ничном ужине гостей угощали д</a:t>
            </a:r>
            <a:r>
              <a:rPr lang="ru" dirty="0" smtClean="0">
                <a:latin typeface="Bookman Old Style"/>
              </a:rPr>
              <a:t>..сертом</a:t>
            </a:r>
            <a:r>
              <a:rPr lang="ru" dirty="0">
                <a:latin typeface="Bookman Old Style"/>
              </a:rPr>
              <a:t>. Об Алексан..е писали, что он работал в труднейшем цирковом жан..е — др..сировке морских животных.</a:t>
            </a:r>
          </a:p>
          <a:p>
            <a:pPr indent="254000" algn="just"/>
            <a:endParaRPr lang="ru" dirty="0">
              <a:latin typeface="Bookman Old Style"/>
            </a:endParaRPr>
          </a:p>
          <a:p>
            <a:endParaRPr lang="ru-RU" dirty="0"/>
          </a:p>
        </p:txBody>
      </p:sp>
    </p:spTree>
    <p:extLst>
      <p:ext uri="{BB962C8B-B14F-4D97-AF65-F5344CB8AC3E}">
        <p14:creationId xmlns:p14="http://schemas.microsoft.com/office/powerpoint/2010/main" val="732606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1325</Words>
  <Application>Microsoft Office PowerPoint</Application>
  <PresentationFormat>Экран (4:3)</PresentationFormat>
  <Paragraphs>60</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Муниципальное  общеобразовательное учреждение «Иванищевская  средняя школа» Ярославского муниципального района          Словарная работа</vt:lpstr>
      <vt:lpstr>Балюстра́да</vt:lpstr>
      <vt:lpstr>Аккомпанеме́нт – </vt:lpstr>
      <vt:lpstr>Иди́ллия —</vt:lpstr>
      <vt:lpstr>Запомни!</vt:lpstr>
      <vt:lpstr>Проверьте вашу грамотность  1</vt:lpstr>
      <vt:lpstr>Проверьте вашу грамотность  2</vt:lpstr>
      <vt:lpstr>Проверьте вашу грамотность 3</vt:lpstr>
      <vt:lpstr>Проверьте вашу грамотность 4</vt:lpstr>
      <vt:lpstr>Проверьте вашу грамотность 5</vt:lpstr>
      <vt:lpstr>Проверьте вашу грамотность 6</vt:lpstr>
      <vt:lpstr>Проверьте вашу грамотность 7</vt:lpstr>
      <vt:lpstr>Проверьте вашу грамотность 8</vt:lpstr>
      <vt:lpstr>Презентация PowerPoint</vt:lpstr>
      <vt:lpstr>Проверьте вашу грамотность 1</vt:lpstr>
      <vt:lpstr>Проверьте вашу грамотность 2</vt:lpstr>
      <vt:lpstr>Проверьте вашу грамотность 3</vt:lpstr>
      <vt:lpstr>Проверьте вашу грамотность 4</vt:lpstr>
      <vt:lpstr>Проверьте вашу грамотность 5</vt:lpstr>
      <vt:lpstr>Проверьте вашу грамотность 6</vt:lpstr>
      <vt:lpstr>Проверьте вашу грамотность 7</vt:lpstr>
      <vt:lpstr>Проверьте вашу грамотность 8</vt:lpstr>
      <vt:lpstr>Источник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Administrator</dc:creator>
  <cp:lastModifiedBy>белочка</cp:lastModifiedBy>
  <cp:revision>12</cp:revision>
  <dcterms:created xsi:type="dcterms:W3CDTF">2015-11-02T20:06:10Z</dcterms:created>
  <dcterms:modified xsi:type="dcterms:W3CDTF">2017-10-14T15:57:14Z</dcterms:modified>
</cp:coreProperties>
</file>