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D7053240-CE69-11CD-A777-00DD01143C57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F74A34EF-B01E-49ED-A42A-6CE8BEC4B46A}" type="datetimeFigureOut">
              <a:rPr lang="ru-RU" smtClean="0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1699EFD-9B66-4593-9C0D-24D642F3F873}" type="slidenum">
              <a:rPr lang="ru-RU" altLang="be-BY" smtClean="0"/>
              <a:pPr/>
              <a:t>‹#›</a:t>
            </a:fld>
            <a:endParaRPr lang="ru-RU" altLang="be-B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F54D6-54EE-4497-9B06-83A97659A74A}" type="datetimeFigureOut">
              <a:rPr lang="ru-RU" smtClean="0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E842-1FD0-4AF0-B55D-D19E8CF61E95}" type="slidenum">
              <a:rPr lang="ru-RU" altLang="be-BY" smtClean="0"/>
              <a:pPr/>
              <a:t>‹#›</a:t>
            </a:fld>
            <a:endParaRPr lang="ru-RU" altLang="be-B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439D1E-E1C8-4682-8491-7CF46CCBCECB}" type="datetimeFigureOut">
              <a:rPr lang="ru-RU" smtClean="0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B06C5-BD63-46E4-B2B7-E485820C092E}" type="slidenum">
              <a:rPr lang="ru-RU" altLang="be-BY" smtClean="0"/>
              <a:pPr/>
              <a:t>‹#›</a:t>
            </a:fld>
            <a:endParaRPr lang="ru-RU" altLang="be-B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E8F1C-06A3-4FA0-820C-671EB54CA064}" type="datetimeFigureOut">
              <a:rPr lang="ru-RU" smtClean="0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1D3BA-B1CA-44AD-A4B7-D7BB6B769999}" type="slidenum">
              <a:rPr lang="ru-RU" altLang="be-BY" smtClean="0"/>
              <a:pPr/>
              <a:t>‹#›</a:t>
            </a:fld>
            <a:endParaRPr lang="ru-RU" altLang="be-B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7BB2B6-4ED2-4D29-B3D5-5B9970537EBB}" type="datetimeFigureOut">
              <a:rPr lang="ru-RU" smtClean="0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EF6B-AEE3-4104-83CD-B2396C9C100E}" type="slidenum">
              <a:rPr lang="ru-RU" altLang="be-BY" smtClean="0"/>
              <a:pPr/>
              <a:t>‹#›</a:t>
            </a:fld>
            <a:endParaRPr lang="ru-RU" altLang="be-B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B6494-DEB6-4601-BFFF-DB3EC288A3BB}" type="datetimeFigureOut">
              <a:rPr lang="ru-RU" smtClean="0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E6980-6FDA-4380-9DFF-02239CC71AFA}" type="slidenum">
              <a:rPr lang="ru-RU" altLang="be-BY" smtClean="0"/>
              <a:pPr/>
              <a:t>‹#›</a:t>
            </a:fld>
            <a:endParaRPr lang="ru-RU" altLang="be-BY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464A2-B37E-4266-B788-1E5CB8E45950}" type="datetimeFigureOut">
              <a:rPr lang="ru-RU" smtClean="0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5C481-E3ED-4973-B746-CF221AB8A4FA}" type="slidenum">
              <a:rPr lang="ru-RU" altLang="be-BY" smtClean="0"/>
              <a:pPr/>
              <a:t>‹#›</a:t>
            </a:fld>
            <a:endParaRPr lang="ru-RU" altLang="be-BY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A82744-FE65-431A-9ADF-2F98D11712CE}" type="datetimeFigureOut">
              <a:rPr lang="ru-RU" smtClean="0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9078C-040F-4D8E-AB78-448F1AAF250F}" type="slidenum">
              <a:rPr lang="ru-RU" altLang="be-BY" smtClean="0"/>
              <a:pPr/>
              <a:t>‹#›</a:t>
            </a:fld>
            <a:endParaRPr lang="ru-RU" altLang="be-B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6562A1-881E-4B2A-A18B-29A48FFD22E9}" type="datetimeFigureOut">
              <a:rPr lang="ru-RU" smtClean="0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671D5-54F6-4CDB-9A07-DAA5745D762D}" type="slidenum">
              <a:rPr lang="ru-RU" altLang="be-BY" smtClean="0"/>
              <a:pPr/>
              <a:t>‹#›</a:t>
            </a:fld>
            <a:endParaRPr lang="ru-RU" altLang="be-B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B03F9204-85E6-46F7-8D60-37BC551917CF}" type="datetimeFigureOut">
              <a:rPr lang="ru-RU" smtClean="0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54AA3F6-C730-479C-8C74-BB9A983B440C}" type="slidenum">
              <a:rPr lang="ru-RU" altLang="be-BY" smtClean="0"/>
              <a:pPr/>
              <a:t>‹#›</a:t>
            </a:fld>
            <a:endParaRPr lang="ru-RU" altLang="be-B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B4FE9C8A-D648-414C-BC76-97DD2000270B}" type="datetimeFigureOut">
              <a:rPr lang="ru-RU" smtClean="0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EA6D0D1-2BFA-451E-9C42-451BEDC22515}" type="slidenum">
              <a:rPr lang="ru-RU" altLang="be-BY" smtClean="0"/>
              <a:pPr/>
              <a:t>‹#›</a:t>
            </a:fld>
            <a:endParaRPr lang="ru-RU" altLang="be-B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61B54F5A-09E9-4079-B910-6569663D9883}" type="datetimeFigureOut">
              <a:rPr lang="ru-RU" smtClean="0"/>
              <a:pPr>
                <a:defRPr/>
              </a:pPr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E2E2C52-1032-4B20-92D2-7346F2DCAE4E}" type="slidenum">
              <a:rPr lang="ru-RU" altLang="be-BY" smtClean="0"/>
              <a:pPr/>
              <a:t>‹#›</a:t>
            </a:fld>
            <a:endParaRPr lang="ru-RU" altLang="be-BY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259632" y="1124744"/>
            <a:ext cx="6624736" cy="4608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16.wmf"/><Relationship Id="rId5" Type="http://schemas.openxmlformats.org/officeDocument/2006/relationships/control" Target="../activeX/activeX4.xml"/><Relationship Id="rId10" Type="http://schemas.openxmlformats.org/officeDocument/2006/relationships/image" Target="../media/image15.wmf"/><Relationship Id="rId4" Type="http://schemas.openxmlformats.org/officeDocument/2006/relationships/control" Target="../activeX/activeX3.xml"/><Relationship Id="rId9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control" Target="../activeX/activeX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wmf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2.vml"/><Relationship Id="rId6" Type="http://schemas.openxmlformats.org/officeDocument/2006/relationships/control" Target="../activeX/activeX10.xml"/><Relationship Id="rId11" Type="http://schemas.openxmlformats.org/officeDocument/2006/relationships/image" Target="../media/image26.wmf"/><Relationship Id="rId5" Type="http://schemas.openxmlformats.org/officeDocument/2006/relationships/control" Target="../activeX/activeX9.xml"/><Relationship Id="rId10" Type="http://schemas.openxmlformats.org/officeDocument/2006/relationships/image" Target="../media/image25.wmf"/><Relationship Id="rId4" Type="http://schemas.openxmlformats.org/officeDocument/2006/relationships/control" Target="../activeX/activeX8.xml"/><Relationship Id="rId9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control" Target="../activeX/activeX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7.wmf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3.vml"/><Relationship Id="rId6" Type="http://schemas.openxmlformats.org/officeDocument/2006/relationships/control" Target="../activeX/activeX15.xml"/><Relationship Id="rId11" Type="http://schemas.openxmlformats.org/officeDocument/2006/relationships/image" Target="../media/image36.wmf"/><Relationship Id="rId5" Type="http://schemas.openxmlformats.org/officeDocument/2006/relationships/control" Target="../activeX/activeX14.xml"/><Relationship Id="rId10" Type="http://schemas.openxmlformats.org/officeDocument/2006/relationships/image" Target="../media/image35.wmf"/><Relationship Id="rId4" Type="http://schemas.openxmlformats.org/officeDocument/2006/relationships/control" Target="../activeX/activeX13.xml"/><Relationship Id="rId9" Type="http://schemas.openxmlformats.org/officeDocument/2006/relationships/image" Target="../media/image3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24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755576" y="620688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>
            <a:hlinkClick r:id="" action="ppaction://macro?name=wrk_start_L1"/>
          </p:cNvPr>
          <p:cNvSpPr/>
          <p:nvPr/>
        </p:nvSpPr>
        <p:spPr>
          <a:xfrm>
            <a:off x="1259632" y="5445224"/>
            <a:ext cx="2000250" cy="4286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1848"/>
                </a:solidFill>
                <a:latin typeface="Cambria" pitchFamily="18" charset="0"/>
                <a:cs typeface="Arial" pitchFamily="34" charset="0"/>
              </a:rPr>
              <a:t>Уровень 1</a:t>
            </a:r>
          </a:p>
        </p:txBody>
      </p:sp>
      <p:sp>
        <p:nvSpPr>
          <p:cNvPr id="12" name="Скругленный прямоугольник 11">
            <a:hlinkClick r:id="" action="ppaction://macro?name=wrk_start_L2"/>
          </p:cNvPr>
          <p:cNvSpPr/>
          <p:nvPr/>
        </p:nvSpPr>
        <p:spPr>
          <a:xfrm>
            <a:off x="3563888" y="5445224"/>
            <a:ext cx="2000250" cy="4286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1848"/>
                </a:solidFill>
                <a:latin typeface="Cambria" pitchFamily="18" charset="0"/>
                <a:cs typeface="Arial" pitchFamily="34" charset="0"/>
              </a:rPr>
              <a:t>Уровень</a:t>
            </a:r>
            <a:r>
              <a:rPr lang="ru-RU" b="1" dirty="0">
                <a:solidFill>
                  <a:srgbClr val="001848"/>
                </a:solidFill>
                <a:latin typeface="Cambria" pitchFamily="18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1848"/>
                </a:solidFill>
                <a:latin typeface="Cambria" pitchFamily="18" charset="0"/>
                <a:cs typeface="Arial" pitchFamily="34" charset="0"/>
              </a:rPr>
              <a:t>2</a:t>
            </a:r>
          </a:p>
        </p:txBody>
      </p:sp>
      <p:sp>
        <p:nvSpPr>
          <p:cNvPr id="13" name="Скругленный прямоугольник 12">
            <a:hlinkClick r:id="" action="ppaction://macro?name=wrk_start_L3"/>
          </p:cNvPr>
          <p:cNvSpPr/>
          <p:nvPr/>
        </p:nvSpPr>
        <p:spPr>
          <a:xfrm>
            <a:off x="5796136" y="5445224"/>
            <a:ext cx="2000250" cy="42862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1848"/>
                </a:solidFill>
                <a:latin typeface="Cambria" pitchFamily="18" charset="0"/>
                <a:cs typeface="Arial" pitchFamily="34" charset="0"/>
              </a:rPr>
              <a:t>Уровень 3</a:t>
            </a:r>
          </a:p>
        </p:txBody>
      </p:sp>
      <p:sp>
        <p:nvSpPr>
          <p:cNvPr id="18" name="Текст 14"/>
          <p:cNvSpPr txBox="1">
            <a:spLocks/>
          </p:cNvSpPr>
          <p:nvPr/>
        </p:nvSpPr>
        <p:spPr>
          <a:xfrm>
            <a:off x="0" y="2132856"/>
            <a:ext cx="8820472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50" normalizeH="0" baseline="0" noProof="0" dirty="0">
                <a:ln w="11430"/>
                <a:solidFill>
                  <a:schemeClr val="tx2"/>
                </a:solidFill>
                <a:uLnTx/>
                <a:uFillTx/>
                <a:latin typeface="Constantia" pitchFamily="18" charset="0"/>
                <a:ea typeface="+mn-ea"/>
                <a:cs typeface="+mn-cs"/>
              </a:rPr>
              <a:t>«Правописание</a:t>
            </a:r>
            <a:r>
              <a:rPr kumimoji="0" lang="ru-RU" sz="4000" b="1" i="1" u="none" strike="noStrike" kern="1200" cap="none" spc="50" normalizeH="0" noProof="0" dirty="0">
                <a:ln w="11430"/>
                <a:solidFill>
                  <a:schemeClr val="tx2"/>
                </a:solidFill>
                <a:uLnTx/>
                <a:uFillTx/>
                <a:latin typeface="Constantia" pitchFamily="18" charset="0"/>
                <a:ea typeface="+mn-ea"/>
                <a:cs typeface="+mn-cs"/>
              </a:rPr>
              <a:t>                           гласных в корнях с чередованием»</a:t>
            </a:r>
            <a:endParaRPr kumimoji="0" lang="ru-RU" sz="4000" b="1" i="1" u="none" strike="noStrike" kern="1200" cap="none" spc="50" normalizeH="0" baseline="0" noProof="0" dirty="0">
              <a:ln w="11430"/>
              <a:solidFill>
                <a:schemeClr val="tx2"/>
              </a:solidFill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9" name="Picture 2" descr="Картинки по запросу бумага с пером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476672"/>
            <a:ext cx="1872208" cy="1872208"/>
          </a:xfrm>
          <a:prstGeom prst="rect">
            <a:avLst/>
          </a:prstGeom>
          <a:noFill/>
        </p:spPr>
      </p:pic>
      <p:sp>
        <p:nvSpPr>
          <p:cNvPr id="15" name="Скругленный прямоугольник 14">
            <a:hlinkClick r:id="rId3" action="ppaction://hlinksldjump"/>
          </p:cNvPr>
          <p:cNvSpPr/>
          <p:nvPr/>
        </p:nvSpPr>
        <p:spPr>
          <a:xfrm>
            <a:off x="3563888" y="6021288"/>
            <a:ext cx="2016224" cy="6206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1848"/>
                </a:solidFill>
                <a:latin typeface="Cambria" pitchFamily="18" charset="0"/>
                <a:cs typeface="Arial" pitchFamily="34" charset="0"/>
              </a:rPr>
              <a:t>Повтори правило</a:t>
            </a:r>
          </a:p>
        </p:txBody>
      </p:sp>
      <p:pic>
        <p:nvPicPr>
          <p:cNvPr id="14" name="Picture 2" descr="https://catherineasquithgallery.com/uploads/posts/2021-02/1613545370_96-p-kartinki-na-belom-fone-dlya-prezentatsii-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632284"/>
            <a:ext cx="2088232" cy="156617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83969" y="4005064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Дубичева</a:t>
            </a:r>
            <a:r>
              <a:rPr lang="ru-RU" b="1" dirty="0"/>
              <a:t> Ульяна, ученица 9 </a:t>
            </a:r>
            <a:r>
              <a:rPr lang="ru-RU" b="1" dirty="0" err="1"/>
              <a:t>кл</a:t>
            </a:r>
            <a:r>
              <a:rPr lang="ru-RU" b="1" dirty="0"/>
              <a:t>.</a:t>
            </a:r>
          </a:p>
          <a:p>
            <a:r>
              <a:rPr lang="ru-RU" b="1" dirty="0"/>
              <a:t>(</a:t>
            </a:r>
            <a:r>
              <a:rPr lang="ru-RU" b="1" dirty="0" err="1"/>
              <a:t>Старчикова</a:t>
            </a:r>
            <a:r>
              <a:rPr lang="ru-RU" b="1" dirty="0"/>
              <a:t> Э.А., учитель русского языка и литературы)</a:t>
            </a:r>
          </a:p>
        </p:txBody>
      </p:sp>
    </p:spTree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нужно писать букву </a:t>
            </a: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пол…гает</a:t>
            </a:r>
          </a:p>
        </p:txBody>
      </p:sp>
      <p:sp>
        <p:nvSpPr>
          <p:cNvPr id="13" name="Скругленный прямоугольник 12">
            <a:hlinkClick r:id="" action="ppaction://macro?name=NET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к...снулся</a:t>
            </a:r>
          </a:p>
        </p:txBody>
      </p:sp>
      <p:sp>
        <p:nvSpPr>
          <p:cNvPr id="14" name="Скругленный прямоугольник 13">
            <a:hlinkClick r:id="" action="ppaction://macro?name=NET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г…реть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р…сток</a:t>
            </a:r>
          </a:p>
        </p:txBody>
      </p:sp>
      <p:sp>
        <p:nvSpPr>
          <p:cNvPr id="16" name="Скругленный прямоугольник 15">
            <a:hlinkClick r:id="" action="ppaction://macro?name=DA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подр…сти</a:t>
            </a: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г…релка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DA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р…стение</a:t>
            </a:r>
          </a:p>
        </p:txBody>
      </p:sp>
      <p:sp>
        <p:nvSpPr>
          <p:cNvPr id="19" name="Скругленный прямоугольник 18">
            <a:hlinkClick r:id="" action="ppaction://macro?name=DA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оз…рить</a:t>
            </a:r>
          </a:p>
        </p:txBody>
      </p:sp>
      <p:sp>
        <p:nvSpPr>
          <p:cNvPr id="22" name="Скругленный прямоугольник 21">
            <a:hlinkClick r:id="" action="ppaction://macro?name=NET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зар…сли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нужно писать букву </a:t>
            </a: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NET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з…рница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з…ревать</a:t>
            </a:r>
          </a:p>
        </p:txBody>
      </p:sp>
      <p:sp>
        <p:nvSpPr>
          <p:cNvPr id="14" name="Скругленный прямоугольник 13">
            <a:hlinkClick r:id="" action="ppaction://macro?name=NET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возр…ст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оз…рён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отр…сль</a:t>
            </a:r>
          </a:p>
        </p:txBody>
      </p:sp>
      <p:sp>
        <p:nvSpPr>
          <p:cNvPr id="17" name="Скругленный прямоугольник 16">
            <a:hlinkClick r:id="" action="ppaction://macro?name=DA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отл…жить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NET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к…сались</a:t>
            </a:r>
          </a:p>
        </p:txBody>
      </p:sp>
      <p:sp>
        <p:nvSpPr>
          <p:cNvPr id="19" name="Скругленный прямоугольник 18">
            <a:hlinkClick r:id="" action="ppaction://macro?name=NET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изл...гать</a:t>
            </a:r>
          </a:p>
        </p:txBody>
      </p:sp>
      <p:sp>
        <p:nvSpPr>
          <p:cNvPr id="22" name="Скругленный прямоугольник 21">
            <a:hlinkClick r:id="" action="ppaction://macro?name=DA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сл…жение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нужно писать букву </a:t>
            </a: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Е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ум…реть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отп…реть</a:t>
            </a:r>
          </a:p>
        </p:txBody>
      </p:sp>
      <p:sp>
        <p:nvSpPr>
          <p:cNvPr id="14" name="Скругленный прямоугольник 13">
            <a:hlinkClick r:id="" action="ppaction://macro?name=NET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бл…стать</a:t>
            </a:r>
          </a:p>
        </p:txBody>
      </p:sp>
      <p:sp>
        <p:nvSpPr>
          <p:cNvPr id="15" name="Скругленный прямоугольник 14">
            <a:hlinkClick r:id="" action="ppaction://macro?name=DA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бл…стящ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отд…рать</a:t>
            </a:r>
          </a:p>
        </p:txBody>
      </p:sp>
      <p:sp>
        <p:nvSpPr>
          <p:cNvPr id="17" name="Скругленный прямоугольник 16">
            <a:hlinkClick r:id="" action="ppaction://macro?name=DA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заст…лить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NET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выт…рать</a:t>
            </a:r>
          </a:p>
        </p:txBody>
      </p:sp>
      <p:sp>
        <p:nvSpPr>
          <p:cNvPr id="19" name="Скругленный прямоугольник 18">
            <a:hlinkClick r:id="" action="ppaction://macro?name=NET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разж…гал</a:t>
            </a:r>
          </a:p>
        </p:txBody>
      </p:sp>
      <p:sp>
        <p:nvSpPr>
          <p:cNvPr id="22" name="Скругленный прямоугольник 21">
            <a:hlinkClick r:id="" action="ppaction://macro?name=DA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наб…рёт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нужно писать букву </a:t>
            </a: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NET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выт…реть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зап…рать</a:t>
            </a:r>
          </a:p>
        </p:txBody>
      </p:sp>
      <p:sp>
        <p:nvSpPr>
          <p:cNvPr id="14" name="Скругленный прямоугольник 13">
            <a:hlinkClick r:id="" action="ppaction://macro?name=NET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пост…лил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бл…стел</a:t>
            </a:r>
          </a:p>
        </p:txBody>
      </p:sp>
      <p:sp>
        <p:nvSpPr>
          <p:cNvPr id="16" name="Скругленный прямоугольник 15">
            <a:hlinkClick r:id="" action="ppaction://macro?name=DA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отп…рал</a:t>
            </a:r>
          </a:p>
        </p:txBody>
      </p:sp>
      <p:sp>
        <p:nvSpPr>
          <p:cNvPr id="17" name="Скругленный прямоугольник 16">
            <a:hlinkClick r:id="" action="ppaction://macro?name=DA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наст…лал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DA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зам…рает</a:t>
            </a:r>
          </a:p>
        </p:txBody>
      </p:sp>
      <p:sp>
        <p:nvSpPr>
          <p:cNvPr id="19" name="Скругленный прямоугольник 18">
            <a:hlinkClick r:id="" action="ppaction://macro?name=DA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обт…рать</a:t>
            </a:r>
          </a:p>
        </p:txBody>
      </p:sp>
      <p:sp>
        <p:nvSpPr>
          <p:cNvPr id="22" name="Скругленный прямоугольник 21">
            <a:hlinkClick r:id="" action="ppaction://macro?name=NET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выж…г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нужно писать букву </a:t>
            </a: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А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зар…стут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з…ря</a:t>
            </a: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прор…сти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пол…жил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к…снись</a:t>
            </a:r>
          </a:p>
        </p:txBody>
      </p:sp>
      <p:sp>
        <p:nvSpPr>
          <p:cNvPr id="17" name="Скругленный прямоугольник 16">
            <a:hlinkClick r:id="" action="ppaction://macro?name=DA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прил…гал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DA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к…сание</a:t>
            </a:r>
          </a:p>
        </p:txBody>
      </p:sp>
      <p:sp>
        <p:nvSpPr>
          <p:cNvPr id="19" name="Скругленный прямоугольник 18">
            <a:hlinkClick r:id="" action="ppaction://macro?name=NET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приг…рел</a:t>
            </a:r>
          </a:p>
        </p:txBody>
      </p:sp>
      <p:sp>
        <p:nvSpPr>
          <p:cNvPr id="22" name="Скругленный прямоугольник 21">
            <a:hlinkClick r:id="" action="ppaction://macro?name=DA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ог...рок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нужно писать букву </a:t>
            </a: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О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NET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сл…гать</a:t>
            </a:r>
          </a:p>
        </p:txBody>
      </p:sp>
      <p:sp>
        <p:nvSpPr>
          <p:cNvPr id="13" name="Скругленный прямоугольник 12">
            <a:hlinkClick r:id="" action="ppaction://macro?name=NET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заг…р</a:t>
            </a:r>
          </a:p>
        </p:txBody>
      </p:sp>
      <p:sp>
        <p:nvSpPr>
          <p:cNvPr id="14" name="Скругленный прямоугольник 13">
            <a:hlinkClick r:id="" action="ppaction://macro?name=NET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оз…рение</a:t>
            </a:r>
          </a:p>
        </p:txBody>
      </p:sp>
      <p:sp>
        <p:nvSpPr>
          <p:cNvPr id="15" name="Скругленный прямоугольник 14">
            <a:hlinkClick r:id="" action="ppaction://macro?name=DA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изл…жил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выр…щу</a:t>
            </a: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отр…сти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NET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з…рянка</a:t>
            </a:r>
          </a:p>
        </p:txBody>
      </p:sp>
      <p:sp>
        <p:nvSpPr>
          <p:cNvPr id="19" name="Скругленный прямоугольник 18">
            <a:hlinkClick r:id="" action="ppaction://macro?name=DA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обг…реть</a:t>
            </a:r>
          </a:p>
        </p:txBody>
      </p:sp>
      <p:sp>
        <p:nvSpPr>
          <p:cNvPr id="22" name="Скругленный прямоугольник 21">
            <a:hlinkClick r:id="" action="ppaction://macro?name=DA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прил…жу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нужно писать букву </a:t>
            </a: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Е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NET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отт…рать</a:t>
            </a:r>
          </a:p>
        </p:txBody>
      </p:sp>
      <p:sp>
        <p:nvSpPr>
          <p:cNvPr id="13" name="Скругленный прямоугольник 12">
            <a:hlinkClick r:id="" action="ppaction://macro?name=NET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сд…рать</a:t>
            </a: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соб…рёт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уст…лает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бл…стал</a:t>
            </a:r>
          </a:p>
        </p:txBody>
      </p:sp>
      <p:sp>
        <p:nvSpPr>
          <p:cNvPr id="17" name="Скругленный прямоугольник 16">
            <a:hlinkClick r:id="" action="ppaction://macro?name=DA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зат…реть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NET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ум…рать</a:t>
            </a:r>
          </a:p>
        </p:txBody>
      </p:sp>
      <p:sp>
        <p:nvSpPr>
          <p:cNvPr id="19" name="Скругленный прямоугольник 18">
            <a:hlinkClick r:id="" action="ppaction://macro?name=DA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отп…реть</a:t>
            </a:r>
          </a:p>
        </p:txBody>
      </p:sp>
      <p:sp>
        <p:nvSpPr>
          <p:cNvPr id="22" name="Скругленный прямоугольник 21">
            <a:hlinkClick r:id="" action="ppaction://macro?name=NET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выч…тал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нужно писать букву </a:t>
            </a:r>
            <a:r>
              <a:rPr lang="ru-RU" sz="3600" b="1" dirty="0">
                <a:solidFill>
                  <a:srgbClr val="C00000"/>
                </a:solidFill>
                <a:latin typeface="Cambria" pitchFamily="18" charset="0"/>
              </a:rPr>
              <a:t>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NET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зам…реть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отб…рал</a:t>
            </a:r>
          </a:p>
        </p:txBody>
      </p:sp>
      <p:sp>
        <p:nvSpPr>
          <p:cNvPr id="14" name="Скругленный прямоугольник 13">
            <a:hlinkClick r:id="" action="ppaction://macro?name=NET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подст…лю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выд…рет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ст…реть</a:t>
            </a:r>
          </a:p>
        </p:txBody>
      </p:sp>
      <p:sp>
        <p:nvSpPr>
          <p:cNvPr id="17" name="Скругленный прямоугольник 16">
            <a:hlinkClick r:id="" action="ppaction://macro?name=DA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прож…гал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NET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прост…лю</a:t>
            </a:r>
          </a:p>
        </p:txBody>
      </p:sp>
      <p:sp>
        <p:nvSpPr>
          <p:cNvPr id="19" name="Скругленный прямоугольник 18">
            <a:hlinkClick r:id="" action="ppaction://macro?name=NET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обд…рёт</a:t>
            </a:r>
          </a:p>
        </p:txBody>
      </p:sp>
      <p:sp>
        <p:nvSpPr>
          <p:cNvPr id="22" name="Скругленный прямоугольник 21">
            <a:hlinkClick r:id="" action="ppaction://macro?name=NET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бл…стя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23528" y="548680"/>
            <a:ext cx="856895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5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Испр</a:t>
            </a:r>
            <a:r>
              <a:rPr kumimoji="0" lang="ru-RU" sz="35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авьте</a:t>
            </a: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орфографические и пунктуационные ошибки </a:t>
            </a:r>
            <a:r>
              <a:rPr kumimoji="0" lang="ru-RU" sz="35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в тексте</a:t>
            </a: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:</a:t>
            </a:r>
            <a:endParaRPr kumimoji="0" lang="ru-RU" altLang="be-BY" sz="3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761" name="COR_FIN" r:id="rId2" imgW="7505640" imgH="3790800"/>
        </mc:Choice>
        <mc:Fallback>
          <p:control name="COR_FIN" r:id="rId2" imgW="7505640" imgH="3790800">
            <p:pic>
              <p:nvPicPr>
                <p:cNvPr id="0" name="COR_FIN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1700213"/>
                  <a:ext cx="7505700" cy="37893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762" name="COR_ERR" r:id="rId3" imgW="4505400" imgH="1438200"/>
        </mc:Choice>
        <mc:Fallback>
          <p:control name="COR_ERR" r:id="rId3" imgW="4505400" imgH="1438200">
            <p:pic>
              <p:nvPicPr>
                <p:cNvPr id="0" name="COR_ERR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023100"/>
                  <a:ext cx="4495800" cy="1435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763" name="COR_OK" r:id="rId4" imgW="4505400" imgH="1438200"/>
        </mc:Choice>
        <mc:Fallback>
          <p:control name="COR_OK" r:id="rId4" imgW="4505400" imgH="1438200">
            <p:pic>
              <p:nvPicPr>
                <p:cNvPr id="0" name="COR_OK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8200" y="7029450"/>
                  <a:ext cx="4495800" cy="1435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764" name="btn1" r:id="rId5" imgW="2666880" imgH="504720"/>
        </mc:Choice>
        <mc:Fallback>
          <p:control name="btn1" r:id="rId5" imgW="2666880" imgH="504720">
            <p:pic>
              <p:nvPicPr>
                <p:cNvPr id="0" name="bt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9100" y="5727700"/>
                  <a:ext cx="2654300" cy="495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765" name="CommandButton1" r:id="rId6" imgW="3029040" imgH="504720"/>
        </mc:Choice>
        <mc:Fallback>
          <p:control name="CommandButton1" r:id="rId6" imgW="3029040" imgH="504720">
            <p:pic>
              <p:nvPicPr>
                <p:cNvPr id="0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5727700"/>
                  <a:ext cx="3022600" cy="495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3528" y="548680"/>
            <a:ext cx="8568952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5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Испр</a:t>
            </a:r>
            <a:r>
              <a:rPr kumimoji="0" lang="ru-RU" sz="35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авьте</a:t>
            </a: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орфографические и пунктуационные ошибки </a:t>
            </a:r>
            <a:r>
              <a:rPr kumimoji="0" lang="ru-RU" sz="35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в тексте</a:t>
            </a: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:</a:t>
            </a:r>
            <a:endParaRPr kumimoji="0" lang="ru-RU" altLang="be-BY" sz="3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2785" name="COR_FIN" r:id="rId2" imgW="7610400" imgH="3790800"/>
        </mc:Choice>
        <mc:Fallback>
          <p:control name="COR_FIN" r:id="rId2" imgW="7610400" imgH="3790800">
            <p:pic>
              <p:nvPicPr>
                <p:cNvPr id="0" name="COR_FIN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1700213"/>
                  <a:ext cx="7610475" cy="3790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786" name="COR_ERR" r:id="rId3" imgW="4505400" imgH="1438200"/>
        </mc:Choice>
        <mc:Fallback>
          <p:control name="COR_ERR" r:id="rId3" imgW="4505400" imgH="1438200">
            <p:pic>
              <p:nvPicPr>
                <p:cNvPr id="0" name="COR_ERR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023100"/>
                  <a:ext cx="4495800" cy="1435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787" name="COR_OK" r:id="rId4" imgW="4505400" imgH="1438200"/>
        </mc:Choice>
        <mc:Fallback>
          <p:control name="COR_OK" r:id="rId4" imgW="4505400" imgH="1438200">
            <p:pic>
              <p:nvPicPr>
                <p:cNvPr id="0" name="COR_OK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8200" y="7029450"/>
                  <a:ext cx="4495800" cy="1435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788" name="btn1" r:id="rId5" imgW="2666880" imgH="504720"/>
        </mc:Choice>
        <mc:Fallback>
          <p:control name="btn1" r:id="rId5" imgW="2666880" imgH="504720">
            <p:pic>
              <p:nvPicPr>
                <p:cNvPr id="0" name="bt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9100" y="5727700"/>
                  <a:ext cx="2654300" cy="495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2789" name="CommandButton1" r:id="rId6" imgW="3029040" imgH="504720"/>
        </mc:Choice>
        <mc:Fallback>
          <p:control name="CommandButton1" r:id="rId6" imgW="3029040" imgH="504720">
            <p:pic>
              <p:nvPicPr>
                <p:cNvPr id="0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5727700"/>
                  <a:ext cx="3022600" cy="495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86956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/>
            <a:r>
              <a:rPr lang="ru-RU" altLang="be-BY" sz="5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Arial" panose="020B0604020202020204" pitchFamily="34" charset="0"/>
              </a:rPr>
              <a:t>Результат теста</a:t>
            </a:r>
            <a:endParaRPr lang="ru-RU" altLang="be-BY" sz="54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1403648" y="2060848"/>
            <a:ext cx="5900738" cy="32861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buNone/>
            </a:pPr>
            <a:endParaRPr lang="ru-RU" altLang="be-BY" sz="48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100" name="Содержимое 2"/>
          <p:cNvSpPr txBox="1">
            <a:spLocks/>
          </p:cNvSpPr>
          <p:nvPr/>
        </p:nvSpPr>
        <p:spPr bwMode="auto">
          <a:xfrm>
            <a:off x="1331640" y="4941168"/>
            <a:ext cx="5857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be-BY" sz="3200" b="1" spc="5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cs typeface="Arial" panose="020B0604020202020204" pitchFamily="34" charset="0"/>
              </a:rPr>
              <a:t>Время: 0 мин. 45 сек.</a:t>
            </a:r>
            <a:endParaRPr lang="ru-RU" altLang="be-BY" sz="32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hlinkClick r:id="" action="ppaction://macro?name=wrk_repeat"/>
          </p:cNvPr>
          <p:cNvSpPr/>
          <p:nvPr/>
        </p:nvSpPr>
        <p:spPr>
          <a:xfrm>
            <a:off x="5292080" y="3789040"/>
            <a:ext cx="2286000" cy="71437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itchFamily="34" charset="0"/>
              </a:rPr>
              <a:t>ещё</a:t>
            </a:r>
            <a:endParaRPr lang="ru-RU" sz="5400" b="1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6" name="Скругленный прямоугольник 5">
            <a:hlinkClick r:id="" action="ppaction://macro?name=wrk_correct"/>
          </p:cNvPr>
          <p:cNvSpPr/>
          <p:nvPr/>
        </p:nvSpPr>
        <p:spPr>
          <a:xfrm>
            <a:off x="5292080" y="2564904"/>
            <a:ext cx="2286000" cy="71437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7" name="Крест 6">
            <a:hlinkClick r:id="" action="ppaction://hlinkshowjump?jump=endshow"/>
          </p:cNvPr>
          <p:cNvSpPr/>
          <p:nvPr/>
        </p:nvSpPr>
        <p:spPr>
          <a:xfrm rot="2831823">
            <a:off x="8399486" y="395166"/>
            <a:ext cx="626645" cy="595059"/>
          </a:xfrm>
          <a:prstGeom prst="plus">
            <a:avLst>
              <a:gd name="adj" fmla="val 38265"/>
            </a:avLst>
          </a:prstGeom>
          <a:solidFill>
            <a:schemeClr val="accent1">
              <a:lumMod val="75000"/>
            </a:schemeClr>
          </a:solidFill>
          <a:ln>
            <a:solidFill>
              <a:srgbClr val="BDBD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e-BY"/>
          </a:p>
        </p:txBody>
      </p:sp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95536" y="548680"/>
            <a:ext cx="8424936" cy="9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3500" b="1" dirty="0" err="1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ea typeface="+mj-ea"/>
                <a:cs typeface="+mj-cs"/>
              </a:rPr>
              <a:t>Испр</a:t>
            </a:r>
            <a:r>
              <a:rPr kumimoji="0" lang="ru-RU" sz="35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авьте</a:t>
            </a: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орфографические и пунктуационные ошибки </a:t>
            </a:r>
            <a:r>
              <a:rPr kumimoji="0" lang="ru-RU" sz="35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в тексте</a:t>
            </a: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:</a:t>
            </a:r>
            <a:endParaRPr kumimoji="0" lang="ru-RU" altLang="be-BY" sz="3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3809" name="COR_FIN" r:id="rId2" imgW="7610400" imgH="3790800"/>
        </mc:Choice>
        <mc:Fallback>
          <p:control name="COR_FIN" r:id="rId2" imgW="7610400" imgH="3790800">
            <p:pic>
              <p:nvPicPr>
                <p:cNvPr id="0" name="COR_FIN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1844675"/>
                  <a:ext cx="7610475" cy="37909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810" name="COR_ERR" r:id="rId3" imgW="4505400" imgH="1438200"/>
        </mc:Choice>
        <mc:Fallback>
          <p:control name="COR_ERR" r:id="rId3" imgW="4505400" imgH="1438200">
            <p:pic>
              <p:nvPicPr>
                <p:cNvPr id="0" name="COR_ERR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7023100"/>
                  <a:ext cx="4495800" cy="1435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811" name="COR_OK" r:id="rId4" imgW="4505400" imgH="1438200"/>
        </mc:Choice>
        <mc:Fallback>
          <p:control name="COR_OK" r:id="rId4" imgW="4505400" imgH="1438200">
            <p:pic>
              <p:nvPicPr>
                <p:cNvPr id="0" name="COR_OK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48200" y="7029450"/>
                  <a:ext cx="4495800" cy="14351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812" name="btn1" r:id="rId5" imgW="2666880" imgH="504720"/>
        </mc:Choice>
        <mc:Fallback>
          <p:control name="btn1" r:id="rId5" imgW="2666880" imgH="504720">
            <p:pic>
              <p:nvPicPr>
                <p:cNvPr id="0" name="bt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89100" y="5727700"/>
                  <a:ext cx="2654300" cy="495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3813" name="CommandButton1" r:id="rId6" imgW="3029040" imgH="504720"/>
        </mc:Choice>
        <mc:Fallback>
          <p:control name="CommandButton1" r:id="rId6" imgW="3029040" imgH="504720">
            <p:pic>
              <p:nvPicPr>
                <p:cNvPr id="0" name="CommandButt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72000" y="5727700"/>
                  <a:ext cx="3022600" cy="495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Картинки по запросу бумага с пером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476672"/>
            <a:ext cx="1872208" cy="1872208"/>
          </a:xfrm>
          <a:prstGeom prst="rect">
            <a:avLst/>
          </a:prstGeom>
          <a:noFill/>
        </p:spPr>
      </p:pic>
      <p:pic>
        <p:nvPicPr>
          <p:cNvPr id="20" name="Picture 6" descr="8.B klass: Август 20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620688"/>
            <a:ext cx="165227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880197"/>
              </p:ext>
            </p:extLst>
          </p:nvPr>
        </p:nvGraphicFramePr>
        <p:xfrm>
          <a:off x="611560" y="404664"/>
          <a:ext cx="7848873" cy="6535198"/>
        </p:xfrm>
        <a:graphic>
          <a:graphicData uri="http://schemas.openxmlformats.org/drawingml/2006/table">
            <a:tbl>
              <a:tblPr/>
              <a:tblGrid>
                <a:gridCol w="2590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4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dirty="0"/>
                        <a:t>Корень</a:t>
                      </a:r>
                    </a:p>
                  </a:txBody>
                  <a:tcPr marL="21993" marR="21993" marT="13440" marB="24436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/>
                        <a:t>От чего зависит написание</a:t>
                      </a:r>
                    </a:p>
                  </a:txBody>
                  <a:tcPr marL="21993" marR="21993" marT="13440" marB="24436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dirty="0"/>
                        <a:t>Примеры</a:t>
                      </a:r>
                    </a:p>
                  </a:txBody>
                  <a:tcPr marL="21993" marR="21993" marT="13440" marB="24436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48682">
                <a:tc>
                  <a:txBody>
                    <a:bodyPr/>
                    <a:lstStyle/>
                    <a:p>
                      <a:pPr marL="342900" indent="-342900" fontAlgn="t">
                        <a:buAutoNum type="arabicParenR"/>
                      </a:pPr>
                      <a:r>
                        <a:rPr lang="ru-RU" sz="2000" b="1" dirty="0"/>
                        <a:t>-</a:t>
                      </a:r>
                      <a:r>
                        <a:rPr lang="ru-RU" sz="2000" b="1" dirty="0" err="1"/>
                        <a:t>раст</a:t>
                      </a:r>
                      <a:r>
                        <a:rPr lang="ru-RU" sz="2000" b="1" dirty="0"/>
                        <a:t>- (-</a:t>
                      </a:r>
                      <a:r>
                        <a:rPr lang="ru-RU" sz="2000" b="1" dirty="0" err="1"/>
                        <a:t>ращ</a:t>
                      </a:r>
                      <a:r>
                        <a:rPr lang="ru-RU" sz="2000" b="1" dirty="0"/>
                        <a:t>-) // -рос-</a:t>
                      </a:r>
                    </a:p>
                    <a:p>
                      <a:pPr marL="342900" indent="-342900" fontAlgn="t">
                        <a:buNone/>
                      </a:pPr>
                      <a:endParaRPr lang="ru-RU" sz="2000" b="1" dirty="0"/>
                    </a:p>
                    <a:p>
                      <a:pPr fontAlgn="t"/>
                      <a:r>
                        <a:rPr lang="ru-RU" sz="2000" b="1" dirty="0"/>
                        <a:t>2) -лаг-//-лож-</a:t>
                      </a:r>
                    </a:p>
                    <a:p>
                      <a:pPr fontAlgn="t"/>
                      <a:endParaRPr lang="ru-RU" sz="2000" b="1" dirty="0"/>
                    </a:p>
                    <a:p>
                      <a:pPr fontAlgn="t"/>
                      <a:r>
                        <a:rPr lang="ru-RU" sz="2000" b="1" dirty="0"/>
                        <a:t>3) -</a:t>
                      </a:r>
                      <a:r>
                        <a:rPr lang="ru-RU" sz="2000" b="1" dirty="0" err="1"/>
                        <a:t>скак</a:t>
                      </a:r>
                      <a:r>
                        <a:rPr lang="ru-RU" sz="2000" b="1" dirty="0"/>
                        <a:t>-//-</a:t>
                      </a:r>
                      <a:r>
                        <a:rPr lang="ru-RU" sz="2000" b="1" dirty="0" err="1"/>
                        <a:t>скоч</a:t>
                      </a:r>
                      <a:r>
                        <a:rPr lang="ru-RU" sz="2000" b="1" dirty="0"/>
                        <a:t>-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ru-RU" sz="1800" b="0" dirty="0"/>
                        <a:t>От следующей буквы в корне слова:</a:t>
                      </a:r>
                    </a:p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ru-RU" sz="1800" b="0" dirty="0"/>
                        <a:t>1) перед </a:t>
                      </a:r>
                      <a:r>
                        <a:rPr lang="ru-RU" sz="1800" b="0" dirty="0" err="1"/>
                        <a:t>ст</a:t>
                      </a:r>
                      <a:r>
                        <a:rPr lang="ru-RU" sz="1800" b="0" dirty="0"/>
                        <a:t> (</a:t>
                      </a:r>
                      <a:r>
                        <a:rPr lang="ru-RU" sz="1800" b="0" dirty="0" err="1"/>
                        <a:t>щ</a:t>
                      </a:r>
                      <a:r>
                        <a:rPr lang="ru-RU" sz="1800" b="0" dirty="0"/>
                        <a:t>) пишем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1800" b="0" dirty="0"/>
                        <a:t>, перед с —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1800" b="0" dirty="0"/>
                        <a:t>;</a:t>
                      </a:r>
                    </a:p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ru-RU" sz="1800" b="0" dirty="0"/>
                        <a:t>2) перед г пишем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1800" b="0" dirty="0"/>
                        <a:t>, перед ж —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1800" b="0" dirty="0"/>
                        <a:t>;</a:t>
                      </a:r>
                    </a:p>
                    <a:p>
                      <a:pPr fontAlgn="t">
                        <a:lnSpc>
                          <a:spcPct val="150000"/>
                        </a:lnSpc>
                      </a:pPr>
                      <a:r>
                        <a:rPr lang="ru-RU" sz="1800" b="0" dirty="0"/>
                        <a:t>3) перед к пишем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а</a:t>
                      </a:r>
                      <a:r>
                        <a:rPr lang="ru-RU" sz="1800" b="0" dirty="0"/>
                        <a:t>, перед ч —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1800" b="0" dirty="0"/>
                        <a:t>.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dirty="0"/>
                        <a:t>1) Вы</a:t>
                      </a:r>
                      <a:r>
                        <a:rPr lang="ru-RU" sz="1800" b="1" dirty="0"/>
                        <a:t>рос</a:t>
                      </a:r>
                      <a:r>
                        <a:rPr lang="ru-RU" sz="1800" b="0" dirty="0"/>
                        <a:t>ли, </a:t>
                      </a:r>
                      <a:r>
                        <a:rPr lang="ru-RU" sz="1800" b="1" dirty="0"/>
                        <a:t>рас</a:t>
                      </a:r>
                      <a:r>
                        <a:rPr lang="ru-RU" sz="1800" b="0" dirty="0"/>
                        <a:t>тение</a:t>
                      </a:r>
                    </a:p>
                    <a:p>
                      <a:pPr fontAlgn="t"/>
                      <a:r>
                        <a:rPr lang="ru-RU" sz="1800" b="0" dirty="0"/>
                        <a:t>Исключения: </a:t>
                      </a:r>
                      <a:r>
                        <a:rPr lang="ru-RU" sz="1800" b="1" dirty="0"/>
                        <a:t>рос</a:t>
                      </a:r>
                      <a:r>
                        <a:rPr lang="ru-RU" sz="1800" b="0" dirty="0"/>
                        <a:t>ток, </a:t>
                      </a:r>
                      <a:r>
                        <a:rPr lang="ru-RU" sz="1800" b="1" dirty="0"/>
                        <a:t>Рос</a:t>
                      </a:r>
                      <a:r>
                        <a:rPr lang="ru-RU" sz="1800" b="0" dirty="0"/>
                        <a:t>тов, </a:t>
                      </a:r>
                      <a:r>
                        <a:rPr lang="ru-RU" sz="1800" b="1" dirty="0"/>
                        <a:t>Рос</a:t>
                      </a:r>
                      <a:r>
                        <a:rPr lang="ru-RU" sz="1800" b="0" dirty="0"/>
                        <a:t>тислав, </a:t>
                      </a:r>
                      <a:r>
                        <a:rPr lang="ru-RU" sz="1800" b="1" dirty="0"/>
                        <a:t>рос</a:t>
                      </a:r>
                      <a:r>
                        <a:rPr lang="ru-RU" sz="1800" b="0" dirty="0"/>
                        <a:t>товщик, от</a:t>
                      </a:r>
                      <a:r>
                        <a:rPr lang="ru-RU" sz="1800" b="1" dirty="0"/>
                        <a:t>рас</a:t>
                      </a:r>
                      <a:r>
                        <a:rPr lang="ru-RU" sz="1800" b="0" dirty="0"/>
                        <a:t>ль, под</a:t>
                      </a:r>
                      <a:r>
                        <a:rPr lang="ru-RU" sz="1800" b="1" dirty="0"/>
                        <a:t>рос</a:t>
                      </a:r>
                      <a:r>
                        <a:rPr lang="ru-RU" sz="1800" b="0" dirty="0"/>
                        <a:t>тковый, вырост.</a:t>
                      </a:r>
                    </a:p>
                    <a:p>
                      <a:pPr fontAlgn="t"/>
                      <a:r>
                        <a:rPr lang="ru-RU" sz="1800" b="0" dirty="0"/>
                        <a:t>2) При</a:t>
                      </a:r>
                      <a:r>
                        <a:rPr lang="ru-RU" sz="1800" b="1" dirty="0"/>
                        <a:t>лож</a:t>
                      </a:r>
                      <a:r>
                        <a:rPr lang="ru-RU" sz="1800" b="0" dirty="0"/>
                        <a:t>ить, по</a:t>
                      </a:r>
                      <a:r>
                        <a:rPr lang="ru-RU" sz="1800" b="1" dirty="0"/>
                        <a:t>лаг</a:t>
                      </a:r>
                      <a:r>
                        <a:rPr lang="ru-RU" sz="1800" b="0" dirty="0"/>
                        <a:t>ающий.</a:t>
                      </a:r>
                    </a:p>
                    <a:p>
                      <a:pPr fontAlgn="t"/>
                      <a:r>
                        <a:rPr lang="ru-RU" sz="1800" b="0" dirty="0"/>
                        <a:t>Исключение: </a:t>
                      </a:r>
                      <a:r>
                        <a:rPr lang="ru-RU" sz="1800" b="0" dirty="0" err="1"/>
                        <a:t>пó</a:t>
                      </a:r>
                      <a:r>
                        <a:rPr lang="ru-RU" sz="1800" b="1" dirty="0" err="1"/>
                        <a:t>лог</a:t>
                      </a:r>
                      <a:r>
                        <a:rPr lang="ru-RU" sz="1800" b="0" dirty="0"/>
                        <a:t> (это слово уже не связывается с корнем -лаг-//-лож-).</a:t>
                      </a:r>
                    </a:p>
                    <a:p>
                      <a:pPr fontAlgn="t"/>
                      <a:r>
                        <a:rPr lang="ru-RU" sz="1800" b="0" dirty="0"/>
                        <a:t>3) </a:t>
                      </a:r>
                      <a:r>
                        <a:rPr lang="ru-RU" sz="1800" b="1" dirty="0"/>
                        <a:t>Скак</a:t>
                      </a:r>
                      <a:r>
                        <a:rPr lang="ru-RU" sz="1800" b="0" dirty="0"/>
                        <a:t>ать, в</a:t>
                      </a:r>
                      <a:r>
                        <a:rPr lang="ru-RU" sz="1800" b="1" dirty="0"/>
                        <a:t>скоч</a:t>
                      </a:r>
                      <a:r>
                        <a:rPr lang="ru-RU" sz="1800" b="0" dirty="0"/>
                        <a:t>ить.</a:t>
                      </a:r>
                    </a:p>
                    <a:p>
                      <a:pPr fontAlgn="t"/>
                      <a:r>
                        <a:rPr lang="ru-RU" sz="1800" b="0" dirty="0"/>
                        <a:t>Исключения: формы спряжения глагола </a:t>
                      </a:r>
                      <a:r>
                        <a:rPr lang="ru-RU" sz="1800" b="1" dirty="0"/>
                        <a:t>скак</a:t>
                      </a:r>
                      <a:r>
                        <a:rPr lang="ru-RU" sz="1800" b="0" dirty="0"/>
                        <a:t>ать (</a:t>
                      </a:r>
                      <a:r>
                        <a:rPr lang="ru-RU" sz="1800" b="1" dirty="0"/>
                        <a:t>скач</a:t>
                      </a:r>
                      <a:r>
                        <a:rPr lang="ru-RU" sz="1800" b="0" dirty="0"/>
                        <a:t>у, </a:t>
                      </a:r>
                      <a:r>
                        <a:rPr lang="ru-RU" sz="1800" b="1" dirty="0"/>
                        <a:t>скач</a:t>
                      </a:r>
                      <a:r>
                        <a:rPr lang="ru-RU" sz="1800" b="0" dirty="0"/>
                        <a:t>ешь, </a:t>
                      </a:r>
                      <a:r>
                        <a:rPr lang="ru-RU" sz="1800" b="1" dirty="0"/>
                        <a:t>скач</a:t>
                      </a:r>
                      <a:r>
                        <a:rPr lang="ru-RU" sz="1800" b="0" dirty="0"/>
                        <a:t>ет), </a:t>
                      </a:r>
                      <a:r>
                        <a:rPr lang="ru-RU" sz="1800" b="1" dirty="0"/>
                        <a:t>скач</a:t>
                      </a:r>
                      <a:r>
                        <a:rPr lang="ru-RU" sz="1800" b="0" dirty="0"/>
                        <a:t>ок.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>
            <a:off x="179512" y="6237312"/>
            <a:ext cx="1512168" cy="40466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1848"/>
                </a:solidFill>
                <a:latin typeface="Cambria" pitchFamily="18" charset="0"/>
                <a:cs typeface="Arial" pitchFamily="34" charset="0"/>
                <a:hlinkClick r:id="rId4" action="ppaction://hlinksldjump"/>
              </a:rPr>
              <a:t>Далее</a:t>
            </a:r>
            <a:r>
              <a:rPr lang="ru-RU" sz="2000" b="1" dirty="0">
                <a:solidFill>
                  <a:srgbClr val="001848"/>
                </a:solidFill>
                <a:latin typeface="Cambria" pitchFamily="18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2" descr="https://catherineasquithgallery.com/uploads/posts/2021-02/1613545376_73-p-kartinki-na-belom-fone-dlya-prezentatsii-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5109439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Картинки по запросу бумага с пером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3568" y="476672"/>
            <a:ext cx="1872208" cy="1872208"/>
          </a:xfrm>
          <a:prstGeom prst="rect">
            <a:avLst/>
          </a:prstGeom>
          <a:noFill/>
        </p:spPr>
      </p:pic>
      <p:pic>
        <p:nvPicPr>
          <p:cNvPr id="20" name="Picture 6" descr="8.B klass: Август 20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620688"/>
            <a:ext cx="165227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476672"/>
          <a:ext cx="7704855" cy="5904656"/>
        </p:xfrm>
        <a:graphic>
          <a:graphicData uri="http://schemas.openxmlformats.org/drawingml/2006/table">
            <a:tbl>
              <a:tblPr/>
              <a:tblGrid>
                <a:gridCol w="2622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1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1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04656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/>
                        <a:t>4) -</a:t>
                      </a:r>
                      <a:r>
                        <a:rPr lang="ru-RU" sz="2000" b="1" dirty="0" err="1"/>
                        <a:t>гар</a:t>
                      </a:r>
                      <a:r>
                        <a:rPr lang="ru-RU" sz="2000" b="1" dirty="0"/>
                        <a:t>-//-гор-</a:t>
                      </a:r>
                    </a:p>
                    <a:p>
                      <a:pPr fontAlgn="t"/>
                      <a:endParaRPr lang="ru-RU" sz="2000" b="1" dirty="0"/>
                    </a:p>
                    <a:p>
                      <a:pPr fontAlgn="t"/>
                      <a:r>
                        <a:rPr lang="ru-RU" sz="2000" b="1" dirty="0"/>
                        <a:t>5) -</a:t>
                      </a:r>
                      <a:r>
                        <a:rPr lang="ru-RU" sz="2000" b="1" dirty="0" err="1"/>
                        <a:t>твар</a:t>
                      </a:r>
                      <a:r>
                        <a:rPr lang="ru-RU" sz="2000" b="1" dirty="0"/>
                        <a:t>-//-</a:t>
                      </a:r>
                      <a:r>
                        <a:rPr lang="ru-RU" sz="2000" b="1" dirty="0" err="1"/>
                        <a:t>твор</a:t>
                      </a:r>
                      <a:r>
                        <a:rPr lang="ru-RU" sz="2000" b="1" dirty="0"/>
                        <a:t>-</a:t>
                      </a:r>
                    </a:p>
                    <a:p>
                      <a:pPr fontAlgn="t"/>
                      <a:endParaRPr lang="ru-RU" sz="2000" b="1" dirty="0"/>
                    </a:p>
                    <a:p>
                      <a:pPr fontAlgn="t"/>
                      <a:r>
                        <a:rPr lang="ru-RU" sz="2000" b="1" dirty="0"/>
                        <a:t>6) -клан-//-клон-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0" dirty="0"/>
                        <a:t>От ударения — в безударном положении пишем букву </a:t>
                      </a:r>
                      <a:r>
                        <a:rPr lang="ru-RU" sz="2000" b="0" dirty="0">
                          <a:solidFill>
                            <a:srgbClr val="FF0000"/>
                          </a:solidFill>
                        </a:rPr>
                        <a:t>о</a:t>
                      </a:r>
                      <a:r>
                        <a:rPr lang="ru-RU" sz="2000" b="0" dirty="0"/>
                        <a:t>.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0" dirty="0"/>
                        <a:t>4) </a:t>
                      </a:r>
                      <a:r>
                        <a:rPr lang="ru-RU" sz="2000" b="0" dirty="0" err="1"/>
                        <a:t>За</a:t>
                      </a:r>
                      <a:r>
                        <a:rPr lang="ru-RU" sz="2000" b="1" dirty="0" err="1"/>
                        <a:t>гор</a:t>
                      </a:r>
                      <a:r>
                        <a:rPr lang="ru-RU" sz="2000" b="0" dirty="0" err="1"/>
                        <a:t>áть</a:t>
                      </a:r>
                      <a:r>
                        <a:rPr lang="ru-RU" sz="2000" b="0" dirty="0"/>
                        <a:t>, </a:t>
                      </a:r>
                      <a:r>
                        <a:rPr lang="ru-RU" sz="2000" b="0" dirty="0" err="1"/>
                        <a:t>выг</a:t>
                      </a:r>
                      <a:r>
                        <a:rPr lang="ru-RU" sz="2000" b="1" dirty="0" err="1"/>
                        <a:t>ор</a:t>
                      </a:r>
                      <a:r>
                        <a:rPr lang="ru-RU" sz="2000" b="0" dirty="0" err="1"/>
                        <a:t>áющий</a:t>
                      </a:r>
                      <a:r>
                        <a:rPr lang="ru-RU" sz="2000" b="0" dirty="0"/>
                        <a:t>; под ударением — как слышится: </a:t>
                      </a:r>
                      <a:r>
                        <a:rPr lang="ru-RU" sz="2000" b="0" dirty="0" err="1"/>
                        <a:t>за</a:t>
                      </a:r>
                      <a:r>
                        <a:rPr lang="ru-RU" sz="2000" b="1" dirty="0" err="1"/>
                        <a:t>гáр</a:t>
                      </a:r>
                      <a:r>
                        <a:rPr lang="ru-RU" sz="2000" b="0" dirty="0"/>
                        <a:t>.</a:t>
                      </a:r>
                    </a:p>
                    <a:p>
                      <a:pPr fontAlgn="t"/>
                      <a:r>
                        <a:rPr lang="ru-RU" sz="2000" b="0" dirty="0"/>
                        <a:t>Исключения: </a:t>
                      </a:r>
                      <a:r>
                        <a:rPr lang="ru-RU" sz="2000" b="0" dirty="0" err="1"/>
                        <a:t>при́</a:t>
                      </a:r>
                      <a:r>
                        <a:rPr lang="ru-RU" sz="2000" b="1" dirty="0" err="1"/>
                        <a:t>гар</a:t>
                      </a:r>
                      <a:r>
                        <a:rPr lang="ru-RU" sz="2000" b="0" dirty="0" err="1"/>
                        <a:t>ь</a:t>
                      </a:r>
                      <a:r>
                        <a:rPr lang="ru-RU" sz="2000" b="0" dirty="0"/>
                        <a:t>, </a:t>
                      </a:r>
                      <a:r>
                        <a:rPr lang="ru-RU" sz="2000" b="0" dirty="0" err="1"/>
                        <a:t>вы́</a:t>
                      </a:r>
                      <a:r>
                        <a:rPr lang="ru-RU" sz="2000" b="1" dirty="0" err="1"/>
                        <a:t>гар</a:t>
                      </a:r>
                      <a:r>
                        <a:rPr lang="ru-RU" sz="2000" b="0" dirty="0" err="1"/>
                        <a:t>ки</a:t>
                      </a:r>
                      <a:r>
                        <a:rPr lang="ru-RU" sz="2000" b="0" dirty="0"/>
                        <a:t>.</a:t>
                      </a:r>
                    </a:p>
                    <a:p>
                      <a:pPr fontAlgn="t"/>
                      <a:r>
                        <a:rPr lang="ru-RU" sz="2000" b="0" dirty="0"/>
                        <a:t>5) </a:t>
                      </a:r>
                      <a:r>
                        <a:rPr lang="ru-RU" sz="2000" b="1" dirty="0" err="1"/>
                        <a:t>Твор</a:t>
                      </a:r>
                      <a:r>
                        <a:rPr lang="ru-RU" sz="2000" b="0" dirty="0" err="1"/>
                        <a:t>е́ние</a:t>
                      </a:r>
                      <a:r>
                        <a:rPr lang="ru-RU" sz="2000" b="0" dirty="0"/>
                        <a:t>, </a:t>
                      </a:r>
                      <a:r>
                        <a:rPr lang="ru-RU" sz="2000" b="1" dirty="0" err="1"/>
                        <a:t>твор</a:t>
                      </a:r>
                      <a:r>
                        <a:rPr lang="ru-RU" sz="2000" b="0" dirty="0" err="1"/>
                        <a:t>е́ц</a:t>
                      </a:r>
                      <a:r>
                        <a:rPr lang="ru-RU" sz="2000" b="0" dirty="0"/>
                        <a:t>.</a:t>
                      </a:r>
                    </a:p>
                    <a:p>
                      <a:pPr fontAlgn="t"/>
                      <a:r>
                        <a:rPr lang="ru-RU" sz="2000" b="0" dirty="0"/>
                        <a:t>Исключение: </a:t>
                      </a:r>
                      <a:r>
                        <a:rPr lang="ru-RU" sz="2000" b="0" dirty="0" err="1"/>
                        <a:t>у́</a:t>
                      </a:r>
                      <a:r>
                        <a:rPr lang="ru-RU" sz="2000" b="1" dirty="0" err="1"/>
                        <a:t>твар</a:t>
                      </a:r>
                      <a:r>
                        <a:rPr lang="ru-RU" sz="2000" b="0" dirty="0" err="1"/>
                        <a:t>ь</a:t>
                      </a:r>
                      <a:r>
                        <a:rPr lang="ru-RU" sz="2000" b="0" dirty="0"/>
                        <a:t>.</a:t>
                      </a:r>
                    </a:p>
                    <a:p>
                      <a:pPr fontAlgn="t"/>
                      <a:r>
                        <a:rPr lang="ru-RU" sz="2000" b="0" dirty="0"/>
                        <a:t>6) </a:t>
                      </a:r>
                      <a:r>
                        <a:rPr lang="ru-RU" sz="2000" b="0" dirty="0" err="1"/>
                        <a:t>По</a:t>
                      </a:r>
                      <a:r>
                        <a:rPr lang="ru-RU" sz="2000" b="1" dirty="0" err="1"/>
                        <a:t>клон</a:t>
                      </a:r>
                      <a:r>
                        <a:rPr lang="ru-RU" sz="2000" b="0" dirty="0" err="1"/>
                        <a:t>и́ться</a:t>
                      </a:r>
                      <a:r>
                        <a:rPr lang="ru-RU" sz="2000" b="0" dirty="0"/>
                        <a:t>, </a:t>
                      </a:r>
                      <a:r>
                        <a:rPr lang="ru-RU" sz="2000" b="0" dirty="0" err="1"/>
                        <a:t>у</a:t>
                      </a:r>
                      <a:r>
                        <a:rPr lang="ru-RU" sz="2000" b="1" dirty="0" err="1"/>
                        <a:t>клон</a:t>
                      </a:r>
                      <a:r>
                        <a:rPr lang="ru-RU" sz="2000" b="0" dirty="0" err="1"/>
                        <a:t>и́ться</a:t>
                      </a:r>
                      <a:r>
                        <a:rPr lang="ru-RU" sz="2000" b="0" dirty="0"/>
                        <a:t>; под ударением — как слышится: </a:t>
                      </a:r>
                      <a:r>
                        <a:rPr lang="ru-RU" sz="2000" b="0" dirty="0" err="1"/>
                        <a:t>по</a:t>
                      </a:r>
                      <a:r>
                        <a:rPr lang="ru-RU" sz="2000" b="1" dirty="0" err="1"/>
                        <a:t>клóн</a:t>
                      </a:r>
                      <a:r>
                        <a:rPr lang="ru-RU" sz="2000" b="0" dirty="0"/>
                        <a:t>, </a:t>
                      </a:r>
                      <a:r>
                        <a:rPr lang="ru-RU" sz="2000" b="1" dirty="0" err="1"/>
                        <a:t>клáн</a:t>
                      </a:r>
                      <a:r>
                        <a:rPr lang="ru-RU" sz="2000" b="0" dirty="0" err="1"/>
                        <a:t>яться</a:t>
                      </a:r>
                      <a:r>
                        <a:rPr lang="ru-RU" sz="2000" b="0" dirty="0"/>
                        <a:t>.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65538" name="Picture 2" descr="https://catherineasquithgallery.com/uploads/posts/2021-02/1613545370_96-p-kartinki-na-belom-fone-dlya-prezentatsii-1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365104"/>
            <a:ext cx="2400267" cy="1800200"/>
          </a:xfrm>
          <a:prstGeom prst="rect">
            <a:avLst/>
          </a:prstGeom>
          <a:noFill/>
        </p:spPr>
      </p:pic>
      <p:sp>
        <p:nvSpPr>
          <p:cNvPr id="8" name="Скругленный прямоугольник 7">
            <a:hlinkClick r:id="" action="ppaction://hlinkshowjump?jump=nextslide"/>
          </p:cNvPr>
          <p:cNvSpPr/>
          <p:nvPr/>
        </p:nvSpPr>
        <p:spPr>
          <a:xfrm>
            <a:off x="7380312" y="6237312"/>
            <a:ext cx="1512168" cy="40466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1848"/>
                </a:solidFill>
                <a:latin typeface="Cambria" pitchFamily="18" charset="0"/>
                <a:cs typeface="Arial" pitchFamily="34" charset="0"/>
                <a:hlinkClick r:id="rId5" action="ppaction://hlinksldjump"/>
              </a:rPr>
              <a:t>Далее</a:t>
            </a:r>
            <a:r>
              <a:rPr lang="ru-RU" sz="2000" b="1" dirty="0">
                <a:solidFill>
                  <a:srgbClr val="001848"/>
                </a:solidFill>
                <a:latin typeface="Cambria" pitchFamily="18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8.B klass: Август 20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620688"/>
            <a:ext cx="165227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https://cdn-user84060.skyeng.ru/uploads/60cc6e144e8e63380451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3110745" cy="1944216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404664"/>
          <a:ext cx="7920880" cy="6726807"/>
        </p:xfrm>
        <a:graphic>
          <a:graphicData uri="http://schemas.openxmlformats.org/drawingml/2006/table">
            <a:tbl>
              <a:tblPr/>
              <a:tblGrid>
                <a:gridCol w="270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06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60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24824">
                <a:tc>
                  <a:txBody>
                    <a:bodyPr/>
                    <a:lstStyle/>
                    <a:p>
                      <a:pPr fontAlgn="t"/>
                      <a:r>
                        <a:rPr lang="ru-RU" sz="1800" b="1" dirty="0"/>
                        <a:t>7) -</a:t>
                      </a:r>
                      <a:r>
                        <a:rPr lang="ru-RU" sz="1800" b="1" dirty="0" err="1"/>
                        <a:t>зар</a:t>
                      </a:r>
                      <a:r>
                        <a:rPr lang="ru-RU" sz="1800" b="1" dirty="0"/>
                        <a:t>-//-</a:t>
                      </a:r>
                      <a:r>
                        <a:rPr lang="ru-RU" sz="1800" b="1" dirty="0" err="1"/>
                        <a:t>зор</a:t>
                      </a:r>
                      <a:r>
                        <a:rPr lang="ru-RU" sz="1800" b="1" dirty="0"/>
                        <a:t>-</a:t>
                      </a:r>
                    </a:p>
                    <a:p>
                      <a:pPr fontAlgn="t"/>
                      <a:endParaRPr lang="ru-RU" sz="1800" b="1" dirty="0"/>
                    </a:p>
                    <a:p>
                      <a:pPr fontAlgn="t"/>
                      <a:r>
                        <a:rPr lang="ru-RU" sz="1800" b="1" dirty="0"/>
                        <a:t>8) -</a:t>
                      </a:r>
                      <a:r>
                        <a:rPr lang="ru-RU" sz="1800" b="1" dirty="0" err="1"/>
                        <a:t>плав</a:t>
                      </a:r>
                      <a:r>
                        <a:rPr lang="ru-RU" sz="1800" b="1" dirty="0"/>
                        <a:t>-//-плов-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dirty="0"/>
                        <a:t>От ударения — в безударном положении пишем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букву а</a:t>
                      </a:r>
                      <a:r>
                        <a:rPr lang="ru-RU" sz="1800" b="0" dirty="0"/>
                        <a:t>.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dirty="0"/>
                        <a:t>7) </a:t>
                      </a:r>
                      <a:r>
                        <a:rPr lang="ru-RU" sz="1800" b="1" dirty="0"/>
                        <a:t>Зар</a:t>
                      </a:r>
                      <a:r>
                        <a:rPr lang="ru-RU" sz="1800" b="0" dirty="0"/>
                        <a:t>я́, </a:t>
                      </a:r>
                      <a:r>
                        <a:rPr lang="ru-RU" sz="1800" b="1" dirty="0" err="1"/>
                        <a:t>зар</a:t>
                      </a:r>
                      <a:r>
                        <a:rPr lang="ru-RU" sz="1800" b="0" dirty="0" err="1"/>
                        <a:t>ева́ть</a:t>
                      </a:r>
                      <a:r>
                        <a:rPr lang="ru-RU" sz="1800" b="0" dirty="0"/>
                        <a:t>, </a:t>
                      </a:r>
                      <a:r>
                        <a:rPr lang="ru-RU" sz="1800" b="1" dirty="0" err="1"/>
                        <a:t>зар</a:t>
                      </a:r>
                      <a:r>
                        <a:rPr lang="ru-RU" sz="1800" b="0" dirty="0" err="1"/>
                        <a:t>я́нка</a:t>
                      </a:r>
                      <a:r>
                        <a:rPr lang="ru-RU" sz="1800" b="0" dirty="0"/>
                        <a:t>; под ударением — как слышится: </a:t>
                      </a:r>
                      <a:r>
                        <a:rPr lang="ru-RU" sz="1800" b="1" dirty="0" err="1"/>
                        <a:t>зо́р</a:t>
                      </a:r>
                      <a:r>
                        <a:rPr lang="ru-RU" sz="1800" b="0" dirty="0" err="1"/>
                        <a:t>ька</a:t>
                      </a:r>
                      <a:r>
                        <a:rPr lang="ru-RU" sz="1800" b="0" dirty="0"/>
                        <a:t>, </a:t>
                      </a:r>
                      <a:r>
                        <a:rPr lang="ru-RU" sz="1800" b="1" dirty="0" err="1"/>
                        <a:t>зо́р</a:t>
                      </a:r>
                      <a:r>
                        <a:rPr lang="ru-RU" sz="1800" b="0" dirty="0" err="1"/>
                        <a:t>и</a:t>
                      </a:r>
                      <a:r>
                        <a:rPr lang="ru-RU" sz="1800" b="0" dirty="0"/>
                        <a:t>.</a:t>
                      </a:r>
                    </a:p>
                    <a:p>
                      <a:pPr fontAlgn="t"/>
                      <a:r>
                        <a:rPr lang="ru-RU" sz="1800" b="0" dirty="0"/>
                        <a:t>8) </a:t>
                      </a:r>
                      <a:r>
                        <a:rPr lang="ru-RU" sz="1800" b="0" dirty="0" err="1"/>
                        <a:t>По</a:t>
                      </a:r>
                      <a:r>
                        <a:rPr lang="ru-RU" sz="1800" b="1" dirty="0" err="1"/>
                        <a:t>плав</a:t>
                      </a:r>
                      <a:r>
                        <a:rPr lang="ru-RU" sz="1800" b="0" dirty="0" err="1"/>
                        <a:t>о́к</a:t>
                      </a:r>
                      <a:r>
                        <a:rPr lang="ru-RU" sz="1800" b="0" dirty="0"/>
                        <a:t>, </a:t>
                      </a:r>
                      <a:r>
                        <a:rPr lang="ru-RU" sz="1800" b="1" dirty="0" err="1"/>
                        <a:t>плав</a:t>
                      </a:r>
                      <a:r>
                        <a:rPr lang="ru-RU" sz="1800" b="0" dirty="0" err="1"/>
                        <a:t>у́честь</a:t>
                      </a:r>
                      <a:r>
                        <a:rPr lang="ru-RU" sz="1800" b="0" dirty="0"/>
                        <a:t>.</a:t>
                      </a:r>
                    </a:p>
                    <a:p>
                      <a:pPr fontAlgn="t"/>
                      <a:r>
                        <a:rPr lang="ru-RU" sz="1800" b="0" dirty="0"/>
                        <a:t>Исключения: </a:t>
                      </a:r>
                      <a:r>
                        <a:rPr lang="ru-RU" sz="1800" b="1" dirty="0" err="1"/>
                        <a:t>плов</a:t>
                      </a:r>
                      <a:r>
                        <a:rPr lang="ru-RU" sz="1800" b="0" dirty="0" err="1"/>
                        <a:t>е́ц</a:t>
                      </a:r>
                      <a:r>
                        <a:rPr lang="ru-RU" sz="1800" b="0" dirty="0"/>
                        <a:t>, </a:t>
                      </a:r>
                      <a:r>
                        <a:rPr lang="ru-RU" sz="1800" b="1" dirty="0" err="1"/>
                        <a:t>плов</a:t>
                      </a:r>
                      <a:r>
                        <a:rPr lang="ru-RU" sz="1800" b="0" dirty="0" err="1"/>
                        <a:t>чи́ха</a:t>
                      </a:r>
                      <a:r>
                        <a:rPr lang="ru-RU" sz="1800" b="0" dirty="0"/>
                        <a:t>, </a:t>
                      </a:r>
                      <a:r>
                        <a:rPr lang="ru-RU" sz="1800" b="1" dirty="0"/>
                        <a:t>плов</a:t>
                      </a:r>
                      <a:r>
                        <a:rPr lang="ru-RU" sz="1800" b="0" dirty="0"/>
                        <a:t>цы́, </a:t>
                      </a:r>
                      <a:r>
                        <a:rPr lang="ru-RU" sz="1800" b="1" dirty="0"/>
                        <a:t>плыв</a:t>
                      </a:r>
                      <a:r>
                        <a:rPr lang="ru-RU" sz="1800" b="0" dirty="0"/>
                        <a:t>уны́.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51840">
                <a:tc>
                  <a:txBody>
                    <a:bodyPr/>
                    <a:lstStyle/>
                    <a:p>
                      <a:pPr fontAlgn="t"/>
                      <a:r>
                        <a:rPr lang="ru-RU" sz="1800" b="1" dirty="0"/>
                        <a:t>9) -мак-//-</a:t>
                      </a:r>
                      <a:r>
                        <a:rPr lang="ru-RU" sz="1800" b="1" dirty="0" err="1"/>
                        <a:t>моч</a:t>
                      </a:r>
                      <a:r>
                        <a:rPr lang="ru-RU" sz="1800" b="1" dirty="0"/>
                        <a:t>-</a:t>
                      </a:r>
                    </a:p>
                    <a:p>
                      <a:pPr fontAlgn="t"/>
                      <a:endParaRPr lang="ru-RU" sz="1800" b="1" dirty="0"/>
                    </a:p>
                    <a:p>
                      <a:pPr fontAlgn="t"/>
                      <a:r>
                        <a:rPr lang="ru-RU" sz="1800" b="1" dirty="0"/>
                        <a:t>10) -</a:t>
                      </a:r>
                      <a:r>
                        <a:rPr lang="ru-RU" sz="1800" b="1" dirty="0" err="1"/>
                        <a:t>равн</a:t>
                      </a:r>
                      <a:r>
                        <a:rPr lang="ru-RU" sz="1800" b="1" dirty="0"/>
                        <a:t>-//-</a:t>
                      </a:r>
                      <a:r>
                        <a:rPr lang="ru-RU" sz="1800" b="1" dirty="0" err="1"/>
                        <a:t>ровн</a:t>
                      </a:r>
                      <a:r>
                        <a:rPr lang="ru-RU" sz="1800" b="1" dirty="0"/>
                        <a:t>-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dirty="0"/>
                        <a:t>От оттенков значения:</a:t>
                      </a:r>
                    </a:p>
                    <a:p>
                      <a:pPr fontAlgn="t"/>
                      <a:r>
                        <a:rPr lang="ru-RU" sz="1800" b="0" dirty="0"/>
                        <a:t>9) «погружать в жидкость» —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с буквой а</a:t>
                      </a:r>
                      <a:r>
                        <a:rPr lang="ru-RU" sz="1800" b="0" dirty="0"/>
                        <a:t>; «пропускать жидкость» —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с буквой о</a:t>
                      </a:r>
                      <a:r>
                        <a:rPr lang="ru-RU" sz="1800" b="0" dirty="0"/>
                        <a:t>;</a:t>
                      </a:r>
                    </a:p>
                    <a:p>
                      <a:pPr fontAlgn="t"/>
                      <a:r>
                        <a:rPr lang="ru-RU" sz="1800" b="0" dirty="0"/>
                        <a:t> 10) «делать(-</a:t>
                      </a:r>
                      <a:r>
                        <a:rPr lang="ru-RU" sz="1800" b="0" dirty="0" err="1"/>
                        <a:t>ся</a:t>
                      </a:r>
                      <a:r>
                        <a:rPr lang="ru-RU" sz="1800" b="0" dirty="0"/>
                        <a:t>) ровным, гладким» —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с буквой о; </a:t>
                      </a:r>
                      <a:r>
                        <a:rPr lang="ru-RU" sz="1800" b="0" dirty="0"/>
                        <a:t>«быть/делать равным кому-то, чему-то» —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с буквой а;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dirty="0"/>
                        <a:t>9) </a:t>
                      </a:r>
                      <a:r>
                        <a:rPr lang="ru-RU" sz="1800" b="1" dirty="0"/>
                        <a:t>Мак</a:t>
                      </a:r>
                      <a:r>
                        <a:rPr lang="ru-RU" sz="1800" b="0" dirty="0"/>
                        <a:t>ать, об</a:t>
                      </a:r>
                      <a:r>
                        <a:rPr lang="ru-RU" sz="1800" b="1" dirty="0"/>
                        <a:t>мак</a:t>
                      </a:r>
                      <a:r>
                        <a:rPr lang="ru-RU" sz="1800" b="0" dirty="0"/>
                        <a:t>нуть, про</a:t>
                      </a:r>
                      <a:r>
                        <a:rPr lang="ru-RU" sz="1800" b="1" dirty="0"/>
                        <a:t>моч</a:t>
                      </a:r>
                      <a:r>
                        <a:rPr lang="ru-RU" sz="1800" b="0" dirty="0"/>
                        <a:t>ить, вы</a:t>
                      </a:r>
                      <a:r>
                        <a:rPr lang="ru-RU" sz="1800" b="1" dirty="0"/>
                        <a:t>мок</a:t>
                      </a:r>
                      <a:r>
                        <a:rPr lang="ru-RU" sz="1800" b="0" dirty="0"/>
                        <a:t>нуть.</a:t>
                      </a:r>
                    </a:p>
                    <a:p>
                      <a:pPr fontAlgn="t"/>
                      <a:r>
                        <a:rPr lang="ru-RU" sz="1800" b="0" dirty="0"/>
                        <a:t>10) Вы</a:t>
                      </a:r>
                      <a:r>
                        <a:rPr lang="ru-RU" sz="1800" b="1" dirty="0"/>
                        <a:t>ров</a:t>
                      </a:r>
                      <a:r>
                        <a:rPr lang="ru-RU" sz="1800" b="0" dirty="0"/>
                        <a:t>нять (ряды), у</a:t>
                      </a:r>
                      <a:r>
                        <a:rPr lang="ru-RU" sz="1800" b="1" dirty="0"/>
                        <a:t>рав</a:t>
                      </a:r>
                      <a:r>
                        <a:rPr lang="ru-RU" sz="1800" b="0" dirty="0"/>
                        <a:t>нять (количество).</a:t>
                      </a:r>
                    </a:p>
                    <a:p>
                      <a:pPr fontAlgn="t"/>
                      <a:r>
                        <a:rPr lang="ru-RU" sz="1800" b="0" dirty="0"/>
                        <a:t>Исключения: </a:t>
                      </a:r>
                      <a:r>
                        <a:rPr lang="ru-RU" sz="1800" b="1" dirty="0"/>
                        <a:t>ровес</a:t>
                      </a:r>
                      <a:r>
                        <a:rPr lang="ru-RU" sz="1800" b="0" dirty="0"/>
                        <a:t>ник, </a:t>
                      </a:r>
                      <a:r>
                        <a:rPr lang="ru-RU" sz="1800" b="1" dirty="0"/>
                        <a:t>равн</a:t>
                      </a:r>
                      <a:r>
                        <a:rPr lang="ru-RU" sz="1800" b="0" dirty="0"/>
                        <a:t>ина, у</a:t>
                      </a:r>
                      <a:r>
                        <a:rPr lang="ru-RU" sz="1800" b="1" dirty="0"/>
                        <a:t>ровен</a:t>
                      </a:r>
                      <a:r>
                        <a:rPr lang="ru-RU" sz="1800" b="0" dirty="0"/>
                        <a:t>ь, </a:t>
                      </a:r>
                      <a:r>
                        <a:rPr lang="ru-RU" sz="1800" b="1" dirty="0"/>
                        <a:t>равн</a:t>
                      </a:r>
                      <a:r>
                        <a:rPr lang="ru-RU" sz="1800" b="0" dirty="0"/>
                        <a:t>ение (направо).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66562" name="Picture 2" descr="https://catherineasquithgallery.com/uploads/posts/2021-02/1613545376_73-p-kartinki-na-belom-fone-dlya-prezentatsii-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725144"/>
            <a:ext cx="1512168" cy="1512168"/>
          </a:xfrm>
          <a:prstGeom prst="rect">
            <a:avLst/>
          </a:prstGeom>
          <a:noFill/>
        </p:spPr>
      </p:pic>
      <p:sp>
        <p:nvSpPr>
          <p:cNvPr id="10" name="Скругленный прямоугольник 9">
            <a:hlinkClick r:id="rId5" action="ppaction://hlinksldjump"/>
          </p:cNvPr>
          <p:cNvSpPr/>
          <p:nvPr/>
        </p:nvSpPr>
        <p:spPr>
          <a:xfrm>
            <a:off x="7308304" y="6165304"/>
            <a:ext cx="1512168" cy="40466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1848"/>
                </a:solidFill>
                <a:latin typeface="Cambria" pitchFamily="18" charset="0"/>
                <a:cs typeface="Arial" pitchFamily="34" charset="0"/>
              </a:rPr>
              <a:t>Далее </a:t>
            </a:r>
          </a:p>
        </p:txBody>
      </p:sp>
    </p:spTree>
  </p:cSld>
  <p:clrMapOvr>
    <a:masterClrMapping/>
  </p:clrMapOvr>
  <p:transition advClick="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8.B klass: Август 20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620688"/>
            <a:ext cx="1652277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https://cdn-user84060.skyeng.ru/uploads/60cc6e144e8e633804513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437112"/>
            <a:ext cx="3110745" cy="194421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560" y="188640"/>
          <a:ext cx="7992887" cy="6480720"/>
        </p:xfrm>
        <a:graphic>
          <a:graphicData uri="http://schemas.openxmlformats.org/drawingml/2006/table">
            <a:tbl>
              <a:tblPr/>
              <a:tblGrid>
                <a:gridCol w="26642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480720">
                <a:tc>
                  <a:txBody>
                    <a:bodyPr/>
                    <a:lstStyle/>
                    <a:p>
                      <a:pPr fontAlgn="t"/>
                      <a:r>
                        <a:rPr lang="ru-RU" sz="1800" b="1" dirty="0"/>
                        <a:t>11) -</a:t>
                      </a:r>
                      <a:r>
                        <a:rPr lang="ru-RU" sz="1800" b="1" dirty="0" err="1"/>
                        <a:t>бер</a:t>
                      </a:r>
                      <a:r>
                        <a:rPr lang="ru-RU" sz="1800" b="1" dirty="0"/>
                        <a:t>-//-</a:t>
                      </a:r>
                      <a:r>
                        <a:rPr lang="ru-RU" sz="1800" b="1" dirty="0" err="1"/>
                        <a:t>бир</a:t>
                      </a:r>
                      <a:r>
                        <a:rPr lang="ru-RU" sz="1800" b="1" dirty="0"/>
                        <a:t>-</a:t>
                      </a:r>
                    </a:p>
                    <a:p>
                      <a:pPr fontAlgn="t"/>
                      <a:endParaRPr lang="ru-RU" sz="1800" b="1" dirty="0"/>
                    </a:p>
                    <a:p>
                      <a:pPr fontAlgn="t"/>
                      <a:r>
                        <a:rPr lang="ru-RU" sz="1800" b="1" dirty="0"/>
                        <a:t>12) -</a:t>
                      </a:r>
                      <a:r>
                        <a:rPr lang="ru-RU" sz="1800" b="1" dirty="0" err="1"/>
                        <a:t>дер</a:t>
                      </a:r>
                      <a:r>
                        <a:rPr lang="ru-RU" sz="1800" b="1" dirty="0"/>
                        <a:t>-//-</a:t>
                      </a:r>
                      <a:r>
                        <a:rPr lang="ru-RU" sz="1800" b="1" dirty="0" err="1"/>
                        <a:t>дир</a:t>
                      </a:r>
                      <a:r>
                        <a:rPr lang="ru-RU" sz="1800" b="1" dirty="0"/>
                        <a:t>-</a:t>
                      </a:r>
                    </a:p>
                    <a:p>
                      <a:pPr fontAlgn="t"/>
                      <a:endParaRPr lang="ru-RU" sz="1800" b="1" dirty="0"/>
                    </a:p>
                    <a:p>
                      <a:pPr fontAlgn="t"/>
                      <a:r>
                        <a:rPr lang="ru-RU" sz="1800" b="1" dirty="0"/>
                        <a:t>13) -пер-//-пир-</a:t>
                      </a:r>
                    </a:p>
                    <a:p>
                      <a:pPr fontAlgn="t"/>
                      <a:endParaRPr lang="ru-RU" sz="1800" b="1" dirty="0"/>
                    </a:p>
                    <a:p>
                      <a:pPr fontAlgn="t"/>
                      <a:r>
                        <a:rPr lang="ru-RU" sz="1800" b="1" dirty="0"/>
                        <a:t>14) -тер-//-тир-</a:t>
                      </a:r>
                    </a:p>
                    <a:p>
                      <a:pPr fontAlgn="t"/>
                      <a:endParaRPr lang="ru-RU" sz="1800" b="1" dirty="0"/>
                    </a:p>
                    <a:p>
                      <a:pPr fontAlgn="t"/>
                      <a:r>
                        <a:rPr lang="ru-RU" sz="1800" b="1" dirty="0"/>
                        <a:t>15) -мер-//-мир-</a:t>
                      </a:r>
                    </a:p>
                    <a:p>
                      <a:pPr fontAlgn="t"/>
                      <a:endParaRPr lang="ru-RU" sz="1800" b="1" dirty="0"/>
                    </a:p>
                    <a:p>
                      <a:pPr fontAlgn="t"/>
                      <a:r>
                        <a:rPr lang="ru-RU" sz="1800" b="1" dirty="0"/>
                        <a:t>16) -жег-//-жиг-</a:t>
                      </a:r>
                    </a:p>
                    <a:p>
                      <a:pPr fontAlgn="t"/>
                      <a:endParaRPr lang="ru-RU" sz="1800" b="1" dirty="0"/>
                    </a:p>
                    <a:p>
                      <a:pPr fontAlgn="t"/>
                      <a:r>
                        <a:rPr lang="ru-RU" sz="1800" b="1" dirty="0"/>
                        <a:t>17) -стел-//-</a:t>
                      </a:r>
                      <a:r>
                        <a:rPr lang="ru-RU" sz="1800" b="1" dirty="0" err="1"/>
                        <a:t>стил</a:t>
                      </a:r>
                      <a:r>
                        <a:rPr lang="ru-RU" sz="1800" b="1" dirty="0"/>
                        <a:t>-</a:t>
                      </a:r>
                    </a:p>
                    <a:p>
                      <a:pPr fontAlgn="t"/>
                      <a:endParaRPr lang="ru-RU" sz="1800" b="1" dirty="0"/>
                    </a:p>
                    <a:p>
                      <a:pPr fontAlgn="t"/>
                      <a:r>
                        <a:rPr lang="ru-RU" sz="1800" b="1" dirty="0"/>
                        <a:t>18) -</a:t>
                      </a:r>
                      <a:r>
                        <a:rPr lang="ru-RU" sz="1800" b="1" dirty="0" err="1"/>
                        <a:t>блест</a:t>
                      </a:r>
                      <a:r>
                        <a:rPr lang="ru-RU" sz="1800" b="1" dirty="0"/>
                        <a:t>-//-</a:t>
                      </a:r>
                      <a:r>
                        <a:rPr lang="ru-RU" sz="1800" b="1" dirty="0" err="1"/>
                        <a:t>блист</a:t>
                      </a:r>
                      <a:r>
                        <a:rPr lang="ru-RU" sz="1800" b="1" dirty="0"/>
                        <a:t>-</a:t>
                      </a:r>
                    </a:p>
                    <a:p>
                      <a:pPr fontAlgn="t"/>
                      <a:endParaRPr lang="ru-RU" sz="1800" b="1" dirty="0"/>
                    </a:p>
                    <a:p>
                      <a:pPr fontAlgn="t"/>
                      <a:r>
                        <a:rPr lang="ru-RU" sz="1800" b="1" dirty="0"/>
                        <a:t>19) -чет-//-</a:t>
                      </a:r>
                      <a:r>
                        <a:rPr lang="ru-RU" sz="1800" b="1" dirty="0" err="1"/>
                        <a:t>чит</a:t>
                      </a:r>
                      <a:r>
                        <a:rPr lang="ru-RU" sz="1800" b="1" dirty="0"/>
                        <a:t>-</a:t>
                      </a:r>
                    </a:p>
                    <a:p>
                      <a:pPr fontAlgn="t"/>
                      <a:endParaRPr lang="ru-RU" sz="1800" b="1" dirty="0"/>
                    </a:p>
                    <a:p>
                      <a:pPr fontAlgn="t"/>
                      <a:r>
                        <a:rPr lang="ru-RU" sz="1800" b="1" dirty="0"/>
                        <a:t>20) -</a:t>
                      </a:r>
                      <a:r>
                        <a:rPr lang="ru-RU" sz="1800" b="1" dirty="0" err="1"/>
                        <a:t>кас</a:t>
                      </a:r>
                      <a:r>
                        <a:rPr lang="ru-RU" sz="1800" b="1" dirty="0"/>
                        <a:t>-//-кос-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dirty="0"/>
                        <a:t>От следующего суффикса -а-:</a:t>
                      </a:r>
                    </a:p>
                    <a:p>
                      <a:pPr fontAlgn="t"/>
                      <a:endParaRPr lang="ru-RU" sz="1800" b="0" dirty="0"/>
                    </a:p>
                    <a:p>
                      <a:pPr fontAlgn="t"/>
                      <a:r>
                        <a:rPr lang="ru-RU" sz="1800" b="0" dirty="0"/>
                        <a:t>11–19) при наличии суффикса пишем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букву и</a:t>
                      </a:r>
                      <a:r>
                        <a:rPr lang="ru-RU" sz="1800" b="0" dirty="0"/>
                        <a:t>, если суффикса нет — букву </a:t>
                      </a:r>
                      <a:r>
                        <a:rPr lang="ru-RU" sz="1800" b="0" dirty="0">
                          <a:solidFill>
                            <a:srgbClr val="FF0000"/>
                          </a:solidFill>
                        </a:rPr>
                        <a:t>е;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1800" b="0" dirty="0"/>
                        <a:t>11) Вы</a:t>
                      </a:r>
                      <a:r>
                        <a:rPr lang="ru-RU" sz="1800" b="1" dirty="0"/>
                        <a:t>бир</a:t>
                      </a:r>
                      <a:r>
                        <a:rPr lang="ru-RU" sz="1800" b="0" dirty="0"/>
                        <a:t>ать, со</a:t>
                      </a:r>
                      <a:r>
                        <a:rPr lang="ru-RU" sz="1800" b="1" dirty="0"/>
                        <a:t>бер</a:t>
                      </a:r>
                      <a:r>
                        <a:rPr lang="ru-RU" sz="1800" b="0" dirty="0"/>
                        <a:t>у.</a:t>
                      </a:r>
                    </a:p>
                    <a:p>
                      <a:pPr fontAlgn="t"/>
                      <a:endParaRPr lang="ru-RU" sz="1800" b="0" dirty="0"/>
                    </a:p>
                    <a:p>
                      <a:pPr fontAlgn="t"/>
                      <a:r>
                        <a:rPr lang="ru-RU" sz="1800" b="0" dirty="0"/>
                        <a:t>12) Вы</a:t>
                      </a:r>
                      <a:r>
                        <a:rPr lang="ru-RU" sz="1800" b="1" dirty="0"/>
                        <a:t>дир</a:t>
                      </a:r>
                      <a:r>
                        <a:rPr lang="ru-RU" sz="1800" b="0" dirty="0"/>
                        <a:t>ать, с</a:t>
                      </a:r>
                      <a:r>
                        <a:rPr lang="ru-RU" sz="1800" b="1" dirty="0"/>
                        <a:t>дер</a:t>
                      </a:r>
                      <a:r>
                        <a:rPr lang="ru-RU" sz="1800" b="0" dirty="0"/>
                        <a:t>ут.</a:t>
                      </a:r>
                    </a:p>
                    <a:p>
                      <a:pPr fontAlgn="t"/>
                      <a:endParaRPr lang="ru-RU" sz="1800" b="0" dirty="0"/>
                    </a:p>
                    <a:p>
                      <a:pPr fontAlgn="t"/>
                      <a:r>
                        <a:rPr lang="ru-RU" sz="1800" b="0" dirty="0"/>
                        <a:t>13) За</a:t>
                      </a:r>
                      <a:r>
                        <a:rPr lang="ru-RU" sz="1800" b="1" dirty="0"/>
                        <a:t>пир</a:t>
                      </a:r>
                      <a:r>
                        <a:rPr lang="ru-RU" sz="1800" b="0" dirty="0"/>
                        <a:t>ать, от</a:t>
                      </a:r>
                      <a:r>
                        <a:rPr lang="ru-RU" sz="1800" b="1" dirty="0"/>
                        <a:t>пер</a:t>
                      </a:r>
                      <a:r>
                        <a:rPr lang="ru-RU" sz="1800" b="0" dirty="0"/>
                        <a:t>еть.</a:t>
                      </a:r>
                    </a:p>
                    <a:p>
                      <a:pPr fontAlgn="t"/>
                      <a:endParaRPr lang="ru-RU" sz="1800" b="0" dirty="0"/>
                    </a:p>
                    <a:p>
                      <a:pPr fontAlgn="t"/>
                      <a:r>
                        <a:rPr lang="ru-RU" sz="1800" b="0" dirty="0"/>
                        <a:t>14) С</a:t>
                      </a:r>
                      <a:r>
                        <a:rPr lang="ru-RU" sz="1800" b="1" dirty="0"/>
                        <a:t>тир</a:t>
                      </a:r>
                      <a:r>
                        <a:rPr lang="ru-RU" sz="1800" b="0" dirty="0"/>
                        <a:t>ать, с</a:t>
                      </a:r>
                      <a:r>
                        <a:rPr lang="ru-RU" sz="1800" b="1" dirty="0"/>
                        <a:t>тер</a:t>
                      </a:r>
                      <a:r>
                        <a:rPr lang="ru-RU" sz="1800" b="0" dirty="0"/>
                        <a:t>еть.</a:t>
                      </a:r>
                    </a:p>
                    <a:p>
                      <a:pPr fontAlgn="t"/>
                      <a:endParaRPr lang="ru-RU" sz="1800" b="0" dirty="0"/>
                    </a:p>
                    <a:p>
                      <a:pPr fontAlgn="t"/>
                      <a:r>
                        <a:rPr lang="ru-RU" sz="1800" b="0" dirty="0"/>
                        <a:t>15) У</a:t>
                      </a:r>
                      <a:r>
                        <a:rPr lang="ru-RU" sz="1800" b="1" dirty="0"/>
                        <a:t>мир</a:t>
                      </a:r>
                      <a:r>
                        <a:rPr lang="ru-RU" sz="1800" b="0" dirty="0"/>
                        <a:t>ать, у</a:t>
                      </a:r>
                      <a:r>
                        <a:rPr lang="ru-RU" sz="1800" b="1" dirty="0"/>
                        <a:t>мер</a:t>
                      </a:r>
                      <a:r>
                        <a:rPr lang="ru-RU" sz="1800" b="0" dirty="0"/>
                        <a:t>еть.</a:t>
                      </a:r>
                    </a:p>
                    <a:p>
                      <a:pPr fontAlgn="t"/>
                      <a:endParaRPr lang="ru-RU" sz="1800" b="0" dirty="0"/>
                    </a:p>
                    <a:p>
                      <a:pPr fontAlgn="t"/>
                      <a:r>
                        <a:rPr lang="ru-RU" sz="1800" b="0" dirty="0"/>
                        <a:t>16) С</a:t>
                      </a:r>
                      <a:r>
                        <a:rPr lang="ru-RU" sz="1800" b="1" dirty="0"/>
                        <a:t>жиг</a:t>
                      </a:r>
                      <a:r>
                        <a:rPr lang="ru-RU" sz="1800" b="0" dirty="0"/>
                        <a:t>ать, вы</a:t>
                      </a:r>
                      <a:r>
                        <a:rPr lang="ru-RU" sz="1800" b="1" dirty="0"/>
                        <a:t>жег</a:t>
                      </a:r>
                      <a:r>
                        <a:rPr lang="ru-RU" sz="1800" b="0" dirty="0"/>
                        <a:t>.</a:t>
                      </a:r>
                    </a:p>
                    <a:p>
                      <a:pPr fontAlgn="t"/>
                      <a:endParaRPr lang="ru-RU" sz="1800" b="0" dirty="0"/>
                    </a:p>
                    <a:p>
                      <a:pPr fontAlgn="t"/>
                      <a:r>
                        <a:rPr lang="ru-RU" sz="1800" b="0" dirty="0"/>
                        <a:t>17) Расстилать, за</a:t>
                      </a:r>
                      <a:r>
                        <a:rPr lang="ru-RU" sz="1800" b="1" dirty="0"/>
                        <a:t>стел</a:t>
                      </a:r>
                      <a:r>
                        <a:rPr lang="ru-RU" sz="1800" b="0" dirty="0"/>
                        <a:t>ить.</a:t>
                      </a:r>
                    </a:p>
                    <a:p>
                      <a:pPr fontAlgn="t"/>
                      <a:endParaRPr lang="ru-RU" sz="1800" b="0" dirty="0"/>
                    </a:p>
                    <a:p>
                      <a:pPr fontAlgn="t"/>
                      <a:r>
                        <a:rPr lang="ru-RU" sz="1800" b="0" dirty="0"/>
                        <a:t>18) </a:t>
                      </a:r>
                      <a:r>
                        <a:rPr lang="ru-RU" sz="1800" b="1" dirty="0"/>
                        <a:t>Блис</a:t>
                      </a:r>
                      <a:r>
                        <a:rPr lang="ru-RU" sz="1800" b="0" dirty="0"/>
                        <a:t>тать, </a:t>
                      </a:r>
                      <a:r>
                        <a:rPr lang="ru-RU" sz="1800" b="1" dirty="0"/>
                        <a:t>блес</a:t>
                      </a:r>
                      <a:r>
                        <a:rPr lang="ru-RU" sz="1800" b="0" dirty="0"/>
                        <a:t>теть.</a:t>
                      </a:r>
                    </a:p>
                    <a:p>
                      <a:pPr fontAlgn="t"/>
                      <a:endParaRPr lang="ru-RU" sz="1800" b="0" dirty="0"/>
                    </a:p>
                    <a:p>
                      <a:pPr fontAlgn="t"/>
                      <a:r>
                        <a:rPr lang="ru-RU" sz="1800" b="0" dirty="0"/>
                        <a:t>19) Вы</a:t>
                      </a:r>
                      <a:r>
                        <a:rPr lang="ru-RU" sz="1800" b="1" dirty="0"/>
                        <a:t>чит</a:t>
                      </a:r>
                      <a:r>
                        <a:rPr lang="ru-RU" sz="1800" b="0" dirty="0"/>
                        <a:t>ать, вы</a:t>
                      </a:r>
                      <a:r>
                        <a:rPr lang="ru-RU" sz="1800" b="1" dirty="0"/>
                        <a:t>чет</a:t>
                      </a:r>
                      <a:r>
                        <a:rPr lang="ru-RU" sz="1800" b="0" dirty="0"/>
                        <a:t>.</a:t>
                      </a:r>
                    </a:p>
                    <a:p>
                      <a:pPr fontAlgn="t"/>
                      <a:r>
                        <a:rPr lang="ru-RU" sz="1800" b="0" dirty="0"/>
                        <a:t>Исключения: со</a:t>
                      </a:r>
                      <a:r>
                        <a:rPr lang="ru-RU" sz="1800" b="1" dirty="0"/>
                        <a:t>чет</a:t>
                      </a:r>
                      <a:r>
                        <a:rPr lang="ru-RU" sz="1800" b="0" dirty="0"/>
                        <a:t>ание, со</a:t>
                      </a:r>
                      <a:r>
                        <a:rPr lang="ru-RU" sz="1800" b="1" dirty="0"/>
                        <a:t>чет</a:t>
                      </a:r>
                      <a:r>
                        <a:rPr lang="ru-RU" sz="1800" b="0" dirty="0"/>
                        <a:t>ать</a:t>
                      </a:r>
                    </a:p>
                    <a:p>
                      <a:pPr fontAlgn="t"/>
                      <a:endParaRPr lang="ru-RU" sz="1800" b="0" dirty="0"/>
                    </a:p>
                    <a:p>
                      <a:pPr fontAlgn="t"/>
                      <a:r>
                        <a:rPr lang="ru-RU" sz="1800" b="0" dirty="0"/>
                        <a:t>20) При</a:t>
                      </a:r>
                      <a:r>
                        <a:rPr lang="ru-RU" sz="1800" b="1" dirty="0"/>
                        <a:t>кас</a:t>
                      </a:r>
                      <a:r>
                        <a:rPr lang="ru-RU" sz="1800" b="0" dirty="0"/>
                        <a:t>аться, при</a:t>
                      </a:r>
                      <a:r>
                        <a:rPr lang="ru-RU" sz="1800" b="1" dirty="0"/>
                        <a:t>кос</a:t>
                      </a:r>
                      <a:r>
                        <a:rPr lang="ru-RU" sz="1800" b="0" dirty="0"/>
                        <a:t>нуться</a:t>
                      </a:r>
                    </a:p>
                  </a:txBody>
                  <a:tcPr marL="21993" marR="21993" marT="14662" marB="17105">
                    <a:lnL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7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Скругленный прямоугольник 6">
            <a:hlinkClick r:id="rId4" action="ppaction://hlinksldjump"/>
          </p:cNvPr>
          <p:cNvSpPr/>
          <p:nvPr/>
        </p:nvSpPr>
        <p:spPr>
          <a:xfrm>
            <a:off x="395536" y="5949280"/>
            <a:ext cx="2304256" cy="692696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1848"/>
                </a:solidFill>
                <a:latin typeface="Cambria" pitchFamily="18" charset="0"/>
                <a:cs typeface="Arial" pitchFamily="34" charset="0"/>
              </a:rPr>
              <a:t>Вернуться к заданиям</a:t>
            </a:r>
          </a:p>
        </p:txBody>
      </p:sp>
      <p:pic>
        <p:nvPicPr>
          <p:cNvPr id="8" name="Picture 2" descr="https://catherineasquithgallery.com/uploads/posts/2021-02/1613545370_96-p-kartinki-na-belom-fone-dlya-prezentatsii-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365104"/>
            <a:ext cx="2400267" cy="1800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происходит чередование: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огарок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подгореть</a:t>
            </a: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горелка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гористый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горевать</a:t>
            </a: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горький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NET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горюшко</a:t>
            </a:r>
          </a:p>
        </p:txBody>
      </p:sp>
      <p:sp>
        <p:nvSpPr>
          <p:cNvPr id="19" name="Скругленный прямоугольник 18">
            <a:hlinkClick r:id="" action="ppaction://macro?name=NET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гора</a:t>
            </a:r>
          </a:p>
        </p:txBody>
      </p:sp>
      <p:sp>
        <p:nvSpPr>
          <p:cNvPr id="22" name="Скругленный прямоугольник 21">
            <a:hlinkClick r:id="" action="ppaction://macro?name=DA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загар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происходит чередование: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касательная</a:t>
            </a:r>
          </a:p>
        </p:txBody>
      </p:sp>
      <p:sp>
        <p:nvSpPr>
          <p:cNvPr id="13" name="Скругленный прямоугольник 12">
            <a:hlinkClick r:id="" action="ppaction://macro?name=NET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косить</a:t>
            </a: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касается</a:t>
            </a:r>
          </a:p>
        </p:txBody>
      </p:sp>
      <p:sp>
        <p:nvSpPr>
          <p:cNvPr id="15" name="Скругленный прямоугольник 14">
            <a:hlinkClick r:id="" action="ppaction://macro?name=DA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коснётесь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косой</a:t>
            </a: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покос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DA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касался</a:t>
            </a:r>
          </a:p>
        </p:txBody>
      </p:sp>
      <p:sp>
        <p:nvSpPr>
          <p:cNvPr id="19" name="Скругленный прямоугольник 18">
            <a:hlinkClick r:id="" action="ppaction://macro?name=DA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коснувшийся</a:t>
            </a:r>
          </a:p>
        </p:txBody>
      </p:sp>
      <p:sp>
        <p:nvSpPr>
          <p:cNvPr id="22" name="Скругленный прямоугольник 21">
            <a:hlinkClick r:id="" action="ppaction://macro?name=NET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коса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происходит чередование: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зарница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зори</a:t>
            </a:r>
          </a:p>
        </p:txBody>
      </p:sp>
      <p:sp>
        <p:nvSpPr>
          <p:cNvPr id="14" name="Скругленный прямоугольник 13">
            <a:hlinkClick r:id="" action="ppaction://macro?name=NET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обзор</a:t>
            </a:r>
          </a:p>
        </p:txBody>
      </p:sp>
      <p:sp>
        <p:nvSpPr>
          <p:cNvPr id="15" name="Скругленный прямоугольник 14">
            <a:hlinkClick r:id="" action="ppaction://macro?name=DA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зарево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зоркий</a:t>
            </a:r>
          </a:p>
        </p:txBody>
      </p:sp>
      <p:sp>
        <p:nvSpPr>
          <p:cNvPr id="17" name="Скругленный прямоугольник 16">
            <a:hlinkClick r:id="" action="ppaction://macro?name=DA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озарение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NET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взор</a:t>
            </a:r>
          </a:p>
        </p:txBody>
      </p:sp>
      <p:sp>
        <p:nvSpPr>
          <p:cNvPr id="19" name="Скругленный прямоугольник 18">
            <a:hlinkClick r:id="" action="ppaction://macro?name=DA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зорька</a:t>
            </a:r>
          </a:p>
        </p:txBody>
      </p:sp>
      <p:sp>
        <p:nvSpPr>
          <p:cNvPr id="22" name="Скругленный прямоугольник 21">
            <a:hlinkClick r:id="" action="ppaction://macro?name=DA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заря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происходит чередование: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NET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растянуть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зарасти</a:t>
            </a: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возраст</a:t>
            </a:r>
          </a:p>
        </p:txBody>
      </p:sp>
      <p:sp>
        <p:nvSpPr>
          <p:cNvPr id="15" name="Скругленный прямоугольник 14">
            <a:hlinkClick r:id="" action="ppaction://macro?name=DA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росток</a:t>
            </a:r>
          </a:p>
        </p:txBody>
      </p:sp>
      <p:sp>
        <p:nvSpPr>
          <p:cNvPr id="16" name="Скругленный прямоугольник 15">
            <a:hlinkClick r:id="" action="ppaction://macro?name=DA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отрасль</a:t>
            </a: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растопить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DA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растение</a:t>
            </a:r>
          </a:p>
        </p:txBody>
      </p:sp>
      <p:sp>
        <p:nvSpPr>
          <p:cNvPr id="19" name="Скругленный прямоугольник 18">
            <a:hlinkClick r:id="" action="ppaction://macro?name=NET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раствор</a:t>
            </a:r>
          </a:p>
        </p:txBody>
      </p:sp>
      <p:sp>
        <p:nvSpPr>
          <p:cNvPr id="22" name="Скругленный прямоугольник 21">
            <a:hlinkClick r:id="" action="ppaction://macro?name=DA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выращу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происходит чередование: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DA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убирать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заберёт</a:t>
            </a: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собирал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деревня</a:t>
            </a:r>
          </a:p>
        </p:txBody>
      </p:sp>
      <p:sp>
        <p:nvSpPr>
          <p:cNvPr id="16" name="Скругленный прямоугольник 15">
            <a:hlinkClick r:id="" action="ppaction://macro?name=DA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сдирать</a:t>
            </a: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директор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NET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берёза</a:t>
            </a:r>
          </a:p>
        </p:txBody>
      </p:sp>
      <p:sp>
        <p:nvSpPr>
          <p:cNvPr id="19" name="Скругленный прямоугольник 18">
            <a:hlinkClick r:id="" action="ppaction://macro?name=NET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бирюза</a:t>
            </a:r>
          </a:p>
        </p:txBody>
      </p:sp>
      <p:sp>
        <p:nvSpPr>
          <p:cNvPr id="22" name="Скругленный прямоугольник 21">
            <a:hlinkClick r:id="" action="ppaction://macro?name=DA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выдерет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происходит чередование: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NET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стилист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устилать</a:t>
            </a:r>
          </a:p>
        </p:txBody>
      </p:sp>
      <p:sp>
        <p:nvSpPr>
          <p:cNvPr id="14" name="Скругленный прямоугольник 13">
            <a:hlinkClick r:id="" action="ppaction://macro?name=NET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пример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мировой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мирный</a:t>
            </a:r>
          </a:p>
        </p:txBody>
      </p:sp>
      <p:sp>
        <p:nvSpPr>
          <p:cNvPr id="17" name="Скругленный прямоугольник 16">
            <a:hlinkClick r:id="" action="ppaction://macro?name=DA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умирать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DA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застилал</a:t>
            </a:r>
          </a:p>
        </p:txBody>
      </p:sp>
      <p:sp>
        <p:nvSpPr>
          <p:cNvPr id="19" name="Скругленный прямоугольник 18">
            <a:hlinkClick r:id="" action="ppaction://macro?name=DA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замер</a:t>
            </a:r>
          </a:p>
        </p:txBody>
      </p:sp>
      <p:sp>
        <p:nvSpPr>
          <p:cNvPr id="22" name="Скругленный прямоугольник 21">
            <a:hlinkClick r:id="" action="ppaction://macro?name=DA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постелил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755576" y="548680"/>
            <a:ext cx="7632848" cy="5760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89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Укажите слова, в корнях которых происходит чередование:</a:t>
            </a:r>
            <a:endParaRPr lang="ru-RU" altLang="be-BY" sz="36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hlinkClick r:id="" action="ppaction://macro?name=NET_MN"/>
          </p:cNvPr>
          <p:cNvSpPr/>
          <p:nvPr/>
        </p:nvSpPr>
        <p:spPr>
          <a:xfrm>
            <a:off x="899592" y="3140968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перила</a:t>
            </a:r>
          </a:p>
        </p:txBody>
      </p:sp>
      <p:sp>
        <p:nvSpPr>
          <p:cNvPr id="13" name="Скругленный прямоугольник 12">
            <a:hlinkClick r:id="" action="ppaction://macro?name=DA_MN"/>
          </p:cNvPr>
          <p:cNvSpPr/>
          <p:nvPr/>
        </p:nvSpPr>
        <p:spPr>
          <a:xfrm>
            <a:off x="899592" y="4365104"/>
            <a:ext cx="2301451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запереть</a:t>
            </a:r>
          </a:p>
        </p:txBody>
      </p:sp>
      <p:sp>
        <p:nvSpPr>
          <p:cNvPr id="14" name="Скругленный прямоугольник 13">
            <a:hlinkClick r:id="" action="ppaction://macro?name=DA_MN"/>
          </p:cNvPr>
          <p:cNvSpPr/>
          <p:nvPr/>
        </p:nvSpPr>
        <p:spPr>
          <a:xfrm>
            <a:off x="3419872" y="3140968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стереть</a:t>
            </a:r>
          </a:p>
        </p:txBody>
      </p:sp>
      <p:sp>
        <p:nvSpPr>
          <p:cNvPr id="15" name="Скругленный прямоугольник 14">
            <a:hlinkClick r:id="" action="ppaction://macro?name=NET_MN"/>
          </p:cNvPr>
          <p:cNvSpPr/>
          <p:nvPr/>
        </p:nvSpPr>
        <p:spPr>
          <a:xfrm>
            <a:off x="3419872" y="4365104"/>
            <a:ext cx="2304256" cy="792089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терпеть</a:t>
            </a:r>
          </a:p>
        </p:txBody>
      </p:sp>
      <p:sp>
        <p:nvSpPr>
          <p:cNvPr id="16" name="Скругленный прямоугольник 15">
            <a:hlinkClick r:id="" action="ppaction://macro?name=NET_MN"/>
          </p:cNvPr>
          <p:cNvSpPr/>
          <p:nvPr/>
        </p:nvSpPr>
        <p:spPr>
          <a:xfrm>
            <a:off x="5940152" y="3140968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терновый</a:t>
            </a:r>
          </a:p>
        </p:txBody>
      </p:sp>
      <p:sp>
        <p:nvSpPr>
          <p:cNvPr id="17" name="Скругленный прямоугольник 16">
            <a:hlinkClick r:id="" action="ppaction://macro?name=NET_MN"/>
          </p:cNvPr>
          <p:cNvSpPr/>
          <p:nvPr/>
        </p:nvSpPr>
        <p:spPr>
          <a:xfrm>
            <a:off x="5940152" y="4365104"/>
            <a:ext cx="2304256" cy="792088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тиран</a:t>
            </a:r>
          </a:p>
        </p:txBody>
      </p:sp>
      <p:sp>
        <p:nvSpPr>
          <p:cNvPr id="20" name="Скругленный прямоугольник 19">
            <a:hlinkClick r:id="" action="ppaction://macro?name=wrk_refresh"/>
          </p:cNvPr>
          <p:cNvSpPr/>
          <p:nvPr/>
        </p:nvSpPr>
        <p:spPr>
          <a:xfrm>
            <a:off x="1714500" y="5643563"/>
            <a:ext cx="2643188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исправить</a:t>
            </a:r>
          </a:p>
        </p:txBody>
      </p:sp>
      <p:sp>
        <p:nvSpPr>
          <p:cNvPr id="21" name="Скругленный прямоугольник 20">
            <a:hlinkClick r:id="" action="ppaction://macro?name=wrk_finished"/>
          </p:cNvPr>
          <p:cNvSpPr/>
          <p:nvPr/>
        </p:nvSpPr>
        <p:spPr>
          <a:xfrm>
            <a:off x="4572000" y="5643563"/>
            <a:ext cx="3000375" cy="64293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A50021"/>
                </a:solidFill>
                <a:latin typeface="Cambria" pitchFamily="18" charset="0"/>
                <a:cs typeface="Arial" pitchFamily="34" charset="0"/>
              </a:rPr>
              <a:t>ответ готов</a:t>
            </a:r>
            <a:r>
              <a:rPr lang="ru-RU" sz="3600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18" name="Скругленный прямоугольник 17">
            <a:hlinkClick r:id="" action="ppaction://macro?name=DA_MN"/>
          </p:cNvPr>
          <p:cNvSpPr/>
          <p:nvPr/>
        </p:nvSpPr>
        <p:spPr>
          <a:xfrm>
            <a:off x="899592" y="1916832"/>
            <a:ext cx="2275160" cy="862384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отпирал</a:t>
            </a:r>
          </a:p>
        </p:txBody>
      </p:sp>
      <p:sp>
        <p:nvSpPr>
          <p:cNvPr id="19" name="Скругленный прямоугольник 18">
            <a:hlinkClick r:id="" action="ppaction://macro?name=NET_MN"/>
          </p:cNvPr>
          <p:cNvSpPr/>
          <p:nvPr/>
        </p:nvSpPr>
        <p:spPr>
          <a:xfrm>
            <a:off x="3419872" y="1916832"/>
            <a:ext cx="2304256" cy="862385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пират</a:t>
            </a:r>
          </a:p>
        </p:txBody>
      </p:sp>
      <p:sp>
        <p:nvSpPr>
          <p:cNvPr id="22" name="Скругленный прямоугольник 21">
            <a:hlinkClick r:id="" action="ppaction://macro?name=DA_MN"/>
          </p:cNvPr>
          <p:cNvSpPr/>
          <p:nvPr/>
        </p:nvSpPr>
        <p:spPr>
          <a:xfrm>
            <a:off x="5940152" y="1916832"/>
            <a:ext cx="2304256" cy="864097"/>
          </a:xfrm>
          <a:prstGeom prst="round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cs typeface="Arial" pitchFamily="34" charset="0"/>
              </a:rPr>
              <a:t>вытирал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1523</TotalTime>
  <Words>742</Words>
  <Application>Microsoft Office PowerPoint</Application>
  <PresentationFormat>Экран (4:3)</PresentationFormat>
  <Paragraphs>285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Кнопка</vt:lpstr>
      <vt:lpstr>Презентация PowerPoint</vt:lpstr>
      <vt:lpstr>Результат теста</vt:lpstr>
      <vt:lpstr>Укажите слова, в корнях которых происходит чередование:</vt:lpstr>
      <vt:lpstr>Укажите слова, в корнях которых происходит чередование:</vt:lpstr>
      <vt:lpstr>Укажите слова, в корнях которых происходит чередование:</vt:lpstr>
      <vt:lpstr>Укажите слова, в корнях которых происходит чередование:</vt:lpstr>
      <vt:lpstr>Укажите слова, в корнях которых происходит чередование:</vt:lpstr>
      <vt:lpstr>Укажите слова, в корнях которых происходит чередование:</vt:lpstr>
      <vt:lpstr>Укажите слова, в корнях которых происходит чередование:</vt:lpstr>
      <vt:lpstr>Укажите слова, в корнях которых нужно писать букву А:</vt:lpstr>
      <vt:lpstr>Укажите слова, в корнях которых нужно писать букву О:</vt:lpstr>
      <vt:lpstr>Укажите слова, в корнях которых нужно писать букву Е:</vt:lpstr>
      <vt:lpstr>Укажите слова, в корнях которых нужно писать букву И:</vt:lpstr>
      <vt:lpstr>Укажите слова, в корнях которых нужно писать букву А:</vt:lpstr>
      <vt:lpstr>Укажите слова, в корнях которых нужно писать букву О:</vt:lpstr>
      <vt:lpstr>Укажите слова, в корнях которых нужно писать букву Е:</vt:lpstr>
      <vt:lpstr>Укажите слова, в корнях которых нужно писать букву 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ind</dc:creator>
  <cp:lastModifiedBy>Школа4</cp:lastModifiedBy>
  <cp:revision>739</cp:revision>
  <dcterms:created xsi:type="dcterms:W3CDTF">2007-04-26T13:09:51Z</dcterms:created>
  <dcterms:modified xsi:type="dcterms:W3CDTF">2022-10-21T11:57:17Z</dcterms:modified>
</cp:coreProperties>
</file>