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9" r:id="rId3"/>
    <p:sldId id="260" r:id="rId4"/>
    <p:sldId id="316" r:id="rId5"/>
    <p:sldId id="262" r:id="rId6"/>
    <p:sldId id="287" r:id="rId7"/>
    <p:sldId id="264" r:id="rId8"/>
    <p:sldId id="265" r:id="rId9"/>
    <p:sldId id="266" r:id="rId10"/>
    <p:sldId id="263" r:id="rId11"/>
    <p:sldId id="299" r:id="rId12"/>
    <p:sldId id="300" r:id="rId13"/>
    <p:sldId id="301" r:id="rId14"/>
    <p:sldId id="288" r:id="rId15"/>
    <p:sldId id="303" r:id="rId16"/>
    <p:sldId id="304" r:id="rId17"/>
    <p:sldId id="297" r:id="rId18"/>
    <p:sldId id="298" r:id="rId19"/>
    <p:sldId id="305" r:id="rId20"/>
    <p:sldId id="306" r:id="rId21"/>
    <p:sldId id="307" r:id="rId22"/>
    <p:sldId id="308" r:id="rId23"/>
    <p:sldId id="309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310" r:id="rId44"/>
    <p:sldId id="311" r:id="rId45"/>
    <p:sldId id="312" r:id="rId46"/>
    <p:sldId id="313" r:id="rId47"/>
    <p:sldId id="314" r:id="rId48"/>
    <p:sldId id="302" r:id="rId49"/>
    <p:sldId id="28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465886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Технология оценивания     учебных результатов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– оценивание для обучения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857892"/>
            <a:ext cx="7854696" cy="7858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ШМО учителей точных наук МОУ </a:t>
            </a:r>
            <a:r>
              <a:rPr lang="ru-RU" sz="2000" dirty="0" err="1" smtClean="0"/>
              <a:t>Иванищевская</a:t>
            </a:r>
            <a:r>
              <a:rPr lang="ru-RU" sz="2000" dirty="0" smtClean="0"/>
              <a:t> СШ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5715000" cy="785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E6A502"/>
                </a:solidFill>
              </a:rPr>
              <a:t>ОПРЕДЕЛЕНИЯ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5006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Font typeface="Wingdings" charset="2"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400" dirty="0" smtClean="0"/>
              <a:t>* Формирующее (внутреннее) оценивание нацелено на определение индивидуальных достижений каждого учащегося и не предполагает как сравнения результатов, продемонстрированных разными учащимися, так и административных выводов по результатам обучения.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400" dirty="0" smtClean="0"/>
              <a:t>* Формирующим данный вид оценивания называется потому, что оценка ориентирована на конкретного ученика, призвана выявить пробелы в освоении учащимся элемента содержания образования с тем, чтобы восполнить их с максимальной эффективностью.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67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Формирующее оценивание позволяет учителю: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четко сформулировать образовательный результат, подлежащий формированию и оценке в каждом конкретном случае, и организовать в соответствии с этим свою работу;</a:t>
            </a:r>
          </a:p>
          <a:p>
            <a:pPr eaLnBrk="1" hangingPunct="1"/>
            <a:r>
              <a:rPr lang="ru-RU" smtClean="0"/>
              <a:t> сделать учащегося субъектом образовательной и оценочной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Формирующее оценивание для обучающихся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 smtClean="0"/>
              <a:t>может помогать учиться на ошибках;</a:t>
            </a:r>
          </a:p>
          <a:p>
            <a:pPr eaLnBrk="1" hangingPunct="1"/>
            <a:r>
              <a:rPr lang="ru-RU" dirty="0" smtClean="0"/>
              <a:t>может помогать понять, что важно; </a:t>
            </a:r>
          </a:p>
          <a:p>
            <a:pPr eaLnBrk="1" hangingPunct="1"/>
            <a:r>
              <a:rPr lang="ru-RU" dirty="0" smtClean="0"/>
              <a:t>может помогать понять, что у них получается;</a:t>
            </a:r>
          </a:p>
          <a:p>
            <a:pPr eaLnBrk="1" hangingPunct="1"/>
            <a:r>
              <a:rPr lang="ru-RU" dirty="0" smtClean="0"/>
              <a:t>может помогать обнаруживать, что они не знают;</a:t>
            </a:r>
          </a:p>
          <a:p>
            <a:pPr eaLnBrk="1" hangingPunct="1"/>
            <a:r>
              <a:rPr lang="ru-RU" dirty="0" smtClean="0"/>
              <a:t>может помогать обнаруживать, что они не умеют делать;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Формирующее оценивание </a:t>
            </a:r>
            <a:endParaRPr lang="ru-RU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71296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Основные принципы формирующего оценивания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928992" cy="5472608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быть частью эффективного планирования обучения и учения;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фокусироваться на учебной деятельности ученика;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занимать центральное место в учебном процессе, происходящем на уроке;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должны быть открыты и понятны для детей.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-критерии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оценивания обсуждаются вместе с детьми и понятны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выстраивать постоянную обратную связь от учителя к ученику и от ученика к учителю.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быть тонким и конструктивным, т.к. оно всегда оказывает эмоциональное воздействие;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учитывать возможность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мотивированности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ученика;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обеспечивать учеников конструктивными рекомендациями о том, как достигнуть улучшения результатов;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развивать у учеников способность 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самооцениванию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вовлечь учеников в процесс  оценивания?</a:t>
            </a:r>
          </a:p>
          <a:p>
            <a:r>
              <a:rPr lang="ru-RU" dirty="0" smtClean="0"/>
              <a:t>Стратегии, которые помогают это  сделать: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•	вопросы</a:t>
            </a:r>
            <a:br>
              <a:rPr lang="ru-RU" dirty="0" smtClean="0"/>
            </a:br>
            <a:r>
              <a:rPr lang="ru-RU" dirty="0" smtClean="0"/>
              <a:t>•	наблюдение</a:t>
            </a:r>
            <a:br>
              <a:rPr lang="ru-RU" dirty="0" smtClean="0"/>
            </a:br>
            <a:r>
              <a:rPr lang="ru-RU" dirty="0" smtClean="0"/>
              <a:t>•	дискуссия</a:t>
            </a:r>
            <a:br>
              <a:rPr lang="ru-RU" dirty="0" smtClean="0"/>
            </a:br>
            <a:r>
              <a:rPr lang="ru-RU" dirty="0" smtClean="0"/>
              <a:t>•	анализ</a:t>
            </a:r>
            <a:br>
              <a:rPr lang="ru-RU" dirty="0" smtClean="0"/>
            </a:br>
            <a:r>
              <a:rPr lang="ru-RU" dirty="0" smtClean="0"/>
              <a:t>•	проверка понимания</a:t>
            </a:r>
            <a:br>
              <a:rPr lang="ru-RU" dirty="0" smtClean="0"/>
            </a:br>
            <a:r>
              <a:rPr lang="ru-RU" dirty="0" smtClean="0"/>
              <a:t>•	рефлексия процесса учения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 основных шага, которые    </a:t>
            </a:r>
            <a:br>
              <a:rPr lang="ru-RU" sz="2800" dirty="0" smtClean="0"/>
            </a:br>
            <a:r>
              <a:rPr lang="ru-RU" sz="2800" dirty="0" smtClean="0"/>
              <a:t>                      формируют алгоритм     </a:t>
            </a:r>
            <a:br>
              <a:rPr lang="ru-RU" sz="2800" dirty="0" smtClean="0"/>
            </a:br>
            <a:r>
              <a:rPr lang="ru-RU" sz="2800" dirty="0" smtClean="0"/>
              <a:t>                            оценивания.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</a:t>
            </a:r>
            <a:r>
              <a:rPr lang="ru-RU" sz="3200" dirty="0" smtClean="0"/>
              <a:t>Показать, что получилось хорошо.</a:t>
            </a:r>
            <a:br>
              <a:rPr lang="ru-RU" sz="3200" dirty="0" smtClean="0"/>
            </a:br>
            <a:r>
              <a:rPr lang="ru-RU" sz="3200" dirty="0" smtClean="0"/>
              <a:t>2. Указать, что нуждается в улучшении (исправлении).</a:t>
            </a:r>
            <a:br>
              <a:rPr lang="ru-RU" sz="3200" dirty="0" smtClean="0"/>
            </a:br>
            <a:r>
              <a:rPr lang="ru-RU" sz="3200" dirty="0" smtClean="0"/>
              <a:t>3. Дать рекомендации о необходимых исправлениях.</a:t>
            </a:r>
            <a:br>
              <a:rPr lang="ru-RU" sz="3200" dirty="0" smtClean="0"/>
            </a:br>
            <a:r>
              <a:rPr lang="ru-RU" sz="3200" dirty="0" smtClean="0"/>
              <a:t>4. Дети вносят исправления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E6A502"/>
                </a:solidFill>
              </a:rPr>
              <a:t>Алгоритм создания системы формирующего оценивания</a:t>
            </a:r>
            <a:endParaRPr lang="ru-RU" dirty="0">
              <a:solidFill>
                <a:srgbClr val="E6A502"/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1143000" y="2286000"/>
            <a:ext cx="7770813" cy="4343400"/>
          </a:xfrm>
        </p:spPr>
        <p:txBody>
          <a:bodyPr/>
          <a:lstStyle/>
          <a:p>
            <a:pPr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dirty="0" smtClean="0"/>
              <a:t>* Выявление планируемых результатов</a:t>
            </a:r>
          </a:p>
          <a:p>
            <a:pPr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dirty="0" smtClean="0"/>
              <a:t>* Организация деятельности учителя по планированию и достижению субъективно значимых результатов</a:t>
            </a:r>
          </a:p>
          <a:p>
            <a:pPr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dirty="0" smtClean="0"/>
              <a:t>* Сопровождение достижения учащимся результатов с помощью организованной обратной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857875" cy="1066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E6A502"/>
                </a:solidFill>
              </a:rPr>
              <a:t>Пять принципов грамотно организованного формирующего оценивания</a:t>
            </a:r>
            <a:endParaRPr lang="ru-RU" sz="2800" dirty="0">
              <a:solidFill>
                <a:srgbClr val="E6A502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524000"/>
            <a:ext cx="8477250" cy="50482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000" dirty="0" smtClean="0"/>
              <a:t>1. Учитель регулярно обеспечивает обратную связь, предоставляя учащимся комментарии, замечания и т.п. по поводу их деятельности.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000" dirty="0" smtClean="0"/>
              <a:t>2. Учащиеся принимают активное участие в организации процесса собственного обучения.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000" dirty="0" smtClean="0"/>
              <a:t>3. Учитель меняет техники и технологии обучения в зависимости от изменения результатов обучения учащихся.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000" dirty="0" smtClean="0"/>
              <a:t>4. Учитель осознает, что оценивание посредством отметки резко снижает мотивацию и самооценку учащихся.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2">
                  <a:lumMod val="20000"/>
                  <a:lumOff val="80000"/>
                </a:schemeClr>
              </a:buClr>
              <a:buNone/>
              <a:defRPr/>
            </a:pPr>
            <a:r>
              <a:rPr lang="ru-RU" sz="2000" dirty="0" smtClean="0"/>
              <a:t>5. Учитель осознает необходимость научить учащихся принципам самооценки и способам улучшения собственных результатов.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Сигналы рукой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просит учащихся показывать сигналы, обозначающие понимание или непонимание материала. Предварительно следует договориться с учащимися об использовании этих сигналов: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* Я понимаю __________ и могу объяснить (большой палец руки направлен вверх)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* Я все еще не понимаю _________ (большой палец руки направлен в сторону)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* Я не совсем уверен в _______________(помахать руко</a:t>
            </a:r>
            <a:r>
              <a:rPr lang="ru-RU" sz="1800" dirty="0" smtClean="0"/>
              <a:t>й)</a:t>
            </a:r>
            <a:br>
              <a:rPr lang="ru-RU" sz="1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400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Предложите варианты формулировок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00174"/>
            <a:ext cx="8424936" cy="480914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Оценивание – это …</a:t>
            </a: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Оценка – это …</a:t>
            </a:r>
          </a:p>
          <a:p>
            <a:pPr algn="l"/>
            <a:endParaRPr lang="ru-RU" sz="4000" dirty="0" smtClean="0">
              <a:solidFill>
                <a:schemeClr val="tx1"/>
              </a:solidFill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Отметка это …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720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Светофор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каждого ученика имеются карточки трех цветов светофора. Учитель просит учащихся показывать карточками сигналы, обозначающие их понимание или непонимание материала, затем он просит учащихся ответить на вопросы: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учащимся, которые подняли зеленые карточки (все поняли):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Что вы поняли?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учащимся, поднявшим желтые или красные карточки: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Что вам не понятно?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Проверка ошибочности понимания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Учитель намеренно допускает ошибки, а затем он просит учащихся высказать свое согласие или несогласие со сказанным и объяснить свою точку зрения.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беседы с учащимися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проводит индивидуальные беседы с учащимися для проверки уровня их понимания.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Измерение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«температуры»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останавливает урок и задает вопрос: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«Что мы делаем?»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Ответив на этот вопрос, учащиеся предоставляют информацию об уровне понимания сути задания или процесса его выполнения. Если дети работают в группах, то учитель просит одну пару или группу учащихся продемонстрировать процесс выполнения задания. Другие пары или группы наблюдают, что от них требуется сделать.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Мини-тест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Мини-тесты призваны оценивать фактические знания, умения и навыки учащихся, т.е. знания конкретной информации, определенного материала.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тесты, предполагающие выбор: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. из множества предложенных ответов;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. из правильного/ неправильного ответа;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предполагающие краткий ответ.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47248" cy="53309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Работа с инструментами формирующего оценивания на любом этапе школьного обучения строится на одних и тех же основаниях и является в этом смысле непрерывной. Поэтому в основной и старшей школе она может быть продолжением той практики, которая сложилась на начальном этапе обучения.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Одним из таких инструментов является методика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«Портфолио».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позволяет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проследить индивидуальный прогресс учащегося,  достигнутый им в процессе обучения, вне сравнения с достижениями других учеников,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оценить его образовательные достижения и дополнить (заменить) результаты тестирования и других традиционных форм контроля.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документов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включает коллекцию работ, собранных за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определённый период обучения.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Этот портфолио может содержать любые материалы, которые показывают, каких успехов добился ученик в процессе обучения с момента, как он поставил перед собой определённую цель, и до того, как он её достиг. Поэтому в портфолио могут быть представлены как успешные, так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неудач-ные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пробные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Портфолио можно оценивать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неформально (экспертная оценка), привлекая для оценки педаго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гов, родителей и соучеников.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Другой вариант оценивания – это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форма-лизация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и стандартизация критериев оценки, согласованных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общепринятыми учебными показателями, например такими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основными учебными умениями, как решение проблем и коммуникативные умения.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может использоваться на протяжении всего обучения, начиная с первых классов вплоть до окончания школы. И, если в начальной школе учитель обязательно помогает ученику отбирать учебные работы и другие материалы для портфолио, то в основной и старшей школе портфолио становится личным инструментом и визитной карточкой ученика, в работе с которыми он может проявлять максимум самостоятельности и свободы.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«Недельные отчёты» - это опросные листы, которые ученики заполняют раз в неделю, отвечая на три вопроса: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Чему я научился за эту неделю?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Какие вопросы остались для меня неясными?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3. Какие вопросы я задал бы ученикам, если бы я был учителем, чтобы проверить, поняли ли они материал?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 *Оценивание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это любой процесс, который завершается оценкой.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результат любого процесса оценивания.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Отметка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это количественное выражение оценки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(Из словаря «Термины и сокращения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Единого государственного Экзамена»)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Анализируя отчёты, учитель может: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узнать об основных затруднениях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ошибоч-ных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понятиях, сформированных у учеников,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получить полезную обратную связь и реорганизовать содержания курса;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проникнуть в то, как ученик осознаёт собственную учебную деятельность</a:t>
            </a:r>
            <a:r>
              <a:rPr lang="ru-RU" sz="2800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Позволяет ученику: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тренироваться в письменной коммуникации, то есть выражать в письменной форме свои мысли;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задать существенные для него вопросы;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собственные знания и процесс учения.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Самостоятельное составление вопросов по теме – это порождение текста, имеющего форму вопроса. Для выполнения этой вроде бы простой работы ребенок должен выполнить множество действий: очертить для себя границы темы, вспомнить, что он знает из этой темы, структурировать знания, составить высказывание, касающееся темы и имеющее форму вопроса, спрогнозировать ответ.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Мотивационная составляющая определяет, задает ли ученик вопрос, ответ на который он сам уже знает, или он хочет получить дополнительную информацию, которой сам пока не владеет.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Другая особенность связана с тем, что отвечающий «общается» не с учителем, а с одноклассником, отвечает не на языке учебника и взрослых, а на языке соседа по парте, принимает на себя роль педагога, вносящего свой вклад в копилку знаний партнера.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тестов наиболее эффективно на этапе закрепления материала, когда тема уже пройдена.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 этот метод выполняет свои функции и в ситуации, когда новая тема только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заявлена.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Своими вопросами по новой теме учащиеся демонстрируют учителю свой стартовый уровень знаний, свою заинтересованность в их расширении и углублении.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Задачи методики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повысить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качество выполнения домашнего задания,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уровень понимания учащимися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матери-ала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разобрать моменты, вызвавшие затруд-нение, как следствие – подготовить учащихся к проверочной работе по теме,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критическое мышление,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строить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обучение на основе сотрудничества учителя и учеников, повысить активную роль детей в процессе обучения.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Первый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получение домашнего задания и комментарии к нему (3 минуты).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Второй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сбор домашнего задания,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индиви-дуальные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консультации по качеству вопросов (на перемене до или после урока), общее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обсуж-дение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собранных вопросов. Ребята имеют возможность ознакомиться с вопросами одноклассников, сравнить разные по сложности и дизайну вопросы, определить наиболее интересные и содержательные.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Третий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написание проверочной работы, разработанной на основе детских вопросов (10–12 минут). На этом же уроке и/или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следую-щем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(четвертом) подводятся итоги проверочной работы, разбор ответов к вопросам, вызвавшим затруднение, и анализ критических замечаний к неудачным вопросам (5–12 минут).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Критерии оценивания могут меняться по мере возрастания опытности учащихся в разработке вопросов. Поначалу можно оценивать только то, подходит вопрос для включения в проверочную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работу или нет. Впоследствии можно присваивать удачным вопросам различное количество баллов, в зависимости от их сложности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оригиналь-ности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Шкалу оценки можно придумать вместе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 учениками</a:t>
            </a:r>
            <a:r>
              <a:rPr lang="ru-RU" sz="2800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такой шкалы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136904" cy="53778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 – вопрос на фактическое знание по данной теме.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-2 балла – вопрос на применение фактического знания по данной теме.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-3 балла – вопрос, требующий приведения примера.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-4 балла – вопрос, требующий объяснения, которого не было на уроках или в учебнике.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-5 баллов – вопрос-задача, не слишком громоздкий в формулировке и не требующий дополнительных записей при решении.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1 балл может быть присужден за оригинальность каждому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2438400" y="0"/>
            <a:ext cx="4214813" cy="714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E6A5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609600"/>
          <a:ext cx="9144001" cy="655939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94174"/>
                <a:gridCol w="3757509"/>
                <a:gridCol w="4092318"/>
              </a:tblGrid>
              <a:tr h="468507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E6A502"/>
                          </a:solidFill>
                        </a:rPr>
                        <a:t>Внешняя</a:t>
                      </a:r>
                      <a:r>
                        <a:rPr lang="ru-RU" sz="1800" baseline="0" dirty="0" smtClean="0">
                          <a:solidFill>
                            <a:srgbClr val="E6A502"/>
                          </a:solidFill>
                        </a:rPr>
                        <a:t> (суммирующая)</a:t>
                      </a:r>
                      <a:endParaRPr lang="ru-RU" sz="1800" dirty="0">
                        <a:solidFill>
                          <a:srgbClr val="E6A50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E6A502"/>
                          </a:solidFill>
                        </a:rPr>
                        <a:t>Внутренняя (формирующая)</a:t>
                      </a:r>
                      <a:endParaRPr lang="ru-RU" sz="1800" dirty="0">
                        <a:solidFill>
                          <a:srgbClr val="E6A502"/>
                        </a:solidFill>
                      </a:endParaRPr>
                    </a:p>
                  </a:txBody>
                  <a:tcPr anchor="ctr"/>
                </a:tc>
              </a:tr>
              <a:tr h="90309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Кто?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производится субъектом, непосредственно не участвующим в процессе обучения, 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учителем, который их обучает, то есть человеком, находящимся внутри процесса обучения тестируемых учащихся. 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Зачем?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Призвана единый образом зафиксировать уровень достижений учащихся по итогам освоения конкретного содержания образования.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Призвана выявлять пробел в освоении учащимися содержания образования с тем, чтобы восполнить его  с максимальной для данного учащегося эффективностью.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Как?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предполагает сравнение одного ученика с другим, но не посредством сравнения работ этих учащихся, а путем сравнения каждой работы с эталоном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на определение индивидуальных достижений каждого учащегося и не предполагает как сравнения результатов, продемонстрированных разными учащимися, так и административных выводов по результатам обучения испытуемых.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0929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Для кого?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Ориентирована на всю совокупность учащихся.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Ориентирована на конкретного учащегося.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783667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Инструмент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Используется система заданий, стандартизированных по содержанию, процедуре и способам проверки.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Используются единичные задания, не стандартизированные по содержанию, процедуре и способам проверки. 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83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Используя  методику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 удаётся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Выявить уровень выполнения домашнего задания (самостоятельное изучение теоретического материала). Стимулировать интерес к выполнению такого рода домашнего задания за счёт новизны работы и новой роли в учебном процессе.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2. Повысить ответственность при выполнении домашнего задания, так как результаты попадают на всеобщее обозрение, более того, «проверяются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деле» и подвергаются критике одноклассников</a:t>
            </a:r>
            <a:r>
              <a:rPr lang="ru-RU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Используя  методику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 удаётся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Развивать критическое мышление, внимание к мелочам. Иногда одно неуместное слово превращает удачную идею в неудачный вопрос. Это положительным образом сказывается на грамотности речи учащихся.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Акцентировать внимание на индивидуальном прогрессе. Создать ситуацию успеха для большинства учеников.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Снять страх перед проверочной работой на знание пройденного материала</a:t>
            </a:r>
            <a:r>
              <a:rPr lang="ru-RU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Методику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можно использовать уже с первых классов,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начав с самого простого варианта: предложить детям придумать и задать друг другу вопросы по изученному материалу. При этом нужно обращать всё большее внимание на качество составленных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учениками вопросов.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Не менее полезно и интересно работать с данной методикой и в основной школе. По сути, она вполне универсальна и может меняться от весёлой игры к серьёзной и ответственной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tx1"/>
                </a:solidFill>
              </a:rPr>
              <a:t>Лист самооценки достижений по теме «Решение задач с помощью уравнений» ученика(</a:t>
            </a:r>
            <a:r>
              <a:rPr lang="ru-RU" sz="1800" dirty="0" err="1" smtClean="0">
                <a:solidFill>
                  <a:schemeClr val="tx1"/>
                </a:solidFill>
              </a:rPr>
              <a:t>цы</a:t>
            </a:r>
            <a:r>
              <a:rPr lang="ru-RU" sz="1800" dirty="0" smtClean="0">
                <a:solidFill>
                  <a:schemeClr val="tx1"/>
                </a:solidFill>
              </a:rPr>
              <a:t>) 6 класса Ф.И______________________________________________________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1000125"/>
          <a:ext cx="8258204" cy="5056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4"/>
                <a:gridCol w="2743200"/>
                <a:gridCol w="2743200"/>
              </a:tblGrid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Список предметных действий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Знаю/Умею (+) 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 знаю/Не умею ( - ) 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 Алгоритм решения задач с помощью уравнений.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2.Обозначить некоторое неизвестное число буквой Х.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3. Составить уравнение, используя условие задачи.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4.Составить таблицу или схему для решения задачи.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5. Решить уравнение, составленное к задаче.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6.Истолковать полученный результат в соответствии с условием задачи.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7.Решать задачи на движение по течению и против течения.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8.Решать задачи на движение с помощью уравнений.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6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ВЫВОД: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Я успешно / не совсем успешно / не успешно решаю задачи с помощью уравнений, т.к.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97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Что я планирую делать дальше…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Оценочный лист  «Работа в группе»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Инструкция: </a:t>
            </a:r>
            <a:br>
              <a:rPr lang="ru-RU" sz="2000" dirty="0" smtClean="0"/>
            </a:br>
            <a:r>
              <a:rPr lang="ru-RU" sz="2000" dirty="0" smtClean="0"/>
              <a:t>1. Соотнеси результат работы группы с умением, представленным в таблице </a:t>
            </a:r>
            <a:br>
              <a:rPr lang="ru-RU" sz="2000" dirty="0" smtClean="0"/>
            </a:br>
            <a:r>
              <a:rPr lang="ru-RU" sz="2000" dirty="0" smtClean="0"/>
              <a:t>2. Поставь оценку (балл), согласно следующим критериям: 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Оценка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 баллов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Групповая работа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Мы продуктивно использовали все имеющееся у нас время. Каждый был вовлечен в работу и внес свой вклад в работу группы.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Большую часть времени мы продуктивно работали вместе. Обычно мы слушали друг друга и использовали идеи, предложенные членами группы.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Какую-то часть времени мы работали вместе. Вклады членов группы в выполнение задания не были равнозначными (одинаковыми).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Мы практически не работали вместе, или же работа в группе была непродуктивной. Не каждый член группы внес свой вклад в работу.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</a:rPr>
              <a:t>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Оценочный лист  «Работа в группе»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1.Соотнеси результат своей работы и работы членов твоей группы с умением, представленным в таблице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Поставь оценку (балл), согласно следующим критериям: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Моя оценка </a:t>
            </a:r>
            <a:r>
              <a:rPr lang="ru-RU" sz="16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себе:__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членам группы: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ФИО_________________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оценка:__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ФИО_________________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оценка:__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2571744"/>
          <a:ext cx="8258205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641"/>
                <a:gridCol w="1651641"/>
                <a:gridCol w="1651641"/>
                <a:gridCol w="1651641"/>
                <a:gridCol w="1651641"/>
              </a:tblGrid>
              <a:tr h="3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Оценка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 баллов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 балла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392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Индивидуальная работа (вклад каждого ученика в групповой работе) </a:t>
                      </a: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Я/мой одноклассник продуктивно использовал все имеющееся у нас время. Был вовлечен в работу и внес свой вклад в работу группы.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Я/ мой одноклассник большую часть времени продуктивно работал вместе с другими. Обычно слушал и использовал идеи предложенные другими членами группы.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Я/ мой одноклассник какую-то часть времени работал вместе с другими. Вклад в работу группы в выполнении заданий не был равнозначным (одинаковым).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Я/ мой одноклассник практически не работал вместе с группой, или же работа в группе была непродуктивной. Не внес свой вклад в работу.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352470" y="285728"/>
          <a:ext cx="8434372" cy="642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Документ" r:id="rId3" imgW="9647198" imgH="6696166" progId="Word.Document.12">
                  <p:embed/>
                </p:oleObj>
              </mc:Choice>
              <mc:Fallback>
                <p:oleObj name="Документ" r:id="rId3" imgW="9647198" imgH="669616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70" y="285728"/>
                        <a:ext cx="8434372" cy="6429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50006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                Рефлексия   «Плюс – минус – интересно»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428605"/>
          <a:ext cx="822960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     «+»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        «-»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     «?»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-6119271"/>
            <a:ext cx="8582542" cy="1269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Рефлексию можно провести устно у доски, где выборочно учащиеся высказывают свое мнение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желанию,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разделиться по рядам на «+», «-», «?» или индивидуально письменно.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графу «+» записываются все факты, вызвавшие положительные эмоции.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графу «–» обучающиеся выписывают все, что у них отсутствует или осталось непонятным.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графу «интересно» (?)учащиеся выписывают все то, о чем хотелось бы узнать подробнее,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им интересно.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Рефлексия «Закончите предложение»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 уроке для меня полезным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было___________________________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потому что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это пригодиться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жизни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 уроке у меня не получилось ______________________________________,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я не смог 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дома я буду 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данной теме я хотел (а) бы узнать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 ли я то, что задумал?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Получилось ли сделать то, что я записал как главный результат проекта?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было сделано хорошо?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было сделано плохо?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было выполнить легко, а что оказалось неожиданно трудно?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2">
                    <a:satMod val="130000"/>
                  </a:schemeClr>
                </a:solidFill>
              </a:rPr>
              <a:t>Результатами применения формирующего оценивание является:</a:t>
            </a:r>
          </a:p>
        </p:txBody>
      </p:sp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1143000" y="1600200"/>
            <a:ext cx="76200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обеспечение освоения стандарта всеми учащимися в наиболее комфортных для каждого условиях,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максимальное приближение каждого учащегося к запланированному им результату в случае, если результат выходит за рамки стандарта по уровню освоения содержания,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формирование оценочной самостоятельности учащихся,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/>
              <a:t>формирование адекватной самооценки.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064500" cy="6213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Новикова Т.Г.,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Прутченков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А.С.,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М.А., Федотова Е.Ф.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Портфолио в зарубежной образовательной практике // Вопросы образования. 2004. № 3.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М.А., Иванов А.В. Формирующий подход: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критериаль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оценивание в действии // Народное образование. 2010. № 5.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192—201.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 Формирующее оценивание: оценивание в классе.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Учебное пособие. М.: Логос, 2010.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Федеральный государственный образовательный стандарт начального общего образования. М.: Просвещение, 2013.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Федеральный государственный образовательный стандарт основного общего образования. М.: Просвещение, 2013.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5854" cy="10001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Оценивание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современные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тенденции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85796"/>
          <a:ext cx="8558242" cy="5526104"/>
        </p:xfrm>
        <a:graphic>
          <a:graphicData uri="http://schemas.openxmlformats.org/drawingml/2006/table">
            <a:tbl>
              <a:tblPr/>
              <a:tblGrid>
                <a:gridCol w="4027408"/>
                <a:gridCol w="4530834"/>
              </a:tblGrid>
              <a:tr h="306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Письменные работы, закрытый экзамен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экзамен, проекты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преподавателем, тьютором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при участие обучающихся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Имплицитные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неявные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критерии оценки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Эксплицитные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явные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критерии оценки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Сотрудничество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результата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процесса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и задачи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результаты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умений, способностей, компетенций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 памяти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понимания, интерпретации, применения, анализа, синтеза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курса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модуля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Итоговое, суммарное оценивание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Формирующее, развивающее оценивание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Приоритетность оценки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Приоритетность учения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195736" y="188640"/>
            <a:ext cx="504056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23528" y="1556792"/>
            <a:ext cx="2232248" cy="5760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Мотивирующее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03848" y="1556792"/>
            <a:ext cx="2664296" cy="6480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Формирующее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588224" y="1556792"/>
            <a:ext cx="2232248" cy="5760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Итоговое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23528" y="2420888"/>
            <a:ext cx="2232248" cy="4437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Оценивание первоначальных знаний учеников, их умений; </a:t>
            </a:r>
            <a:r>
              <a:rPr lang="ru-RU" dirty="0" smtClean="0">
                <a:solidFill>
                  <a:schemeClr val="tx1"/>
                </a:solidFill>
              </a:rPr>
              <a:t>понимание </a:t>
            </a:r>
            <a:r>
              <a:rPr lang="ru-RU" dirty="0">
                <a:solidFill>
                  <a:schemeClr val="tx1"/>
                </a:solidFill>
              </a:rPr>
              <a:t>предстоящей деятельности; выявление потребностей и интересов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987824" y="2348880"/>
            <a:ext cx="3312368" cy="4509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Анализ понимания,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поощрение 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метапознания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у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учащихся осознания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того, что он изучает,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как он может это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делать результативно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и зачем ему это нужно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сейчас и в будущем;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мониторинг прогресса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588224" y="2348880"/>
            <a:ext cx="2304256" cy="4509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Возможность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представления своего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результата;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готовности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аргументировано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защищать свою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позицию</a:t>
            </a:r>
          </a:p>
        </p:txBody>
      </p:sp>
    </p:spTree>
    <p:extLst>
      <p:ext uri="{BB962C8B-B14F-4D97-AF65-F5344CB8AC3E}">
        <p14:creationId xmlns:p14="http://schemas.microsoft.com/office/powerpoint/2010/main" val="39565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принято выделять наряду с итоговым как второй обязательный элемент полноценной системы оценивания.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Если итоговое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происходит по завершении того или иного учебного этапа и решает задачи контроля и фиксации результата, то формирующее оценивание происходит в ходе обучения и является его частью.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является наиболее эффективным способом повысить образовательные достижения каждого ученика и сократить разрыв между наиболее успевающими учащимися и теми, кто испытывает серьёзные затруднения в обучении.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направляет учение.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Используя формирующее оценивание,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можно управлять вниманием учеников. Для этого необходимо определить: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*что ученик должен извлечь из учебного курса;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*какие формы оценивания этому соответствуют.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2743</Words>
  <Application>Microsoft Office PowerPoint</Application>
  <PresentationFormat>Экран (4:3)</PresentationFormat>
  <Paragraphs>337</Paragraphs>
  <Slides>49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1" baseType="lpstr">
      <vt:lpstr>Трек</vt:lpstr>
      <vt:lpstr>Документ</vt:lpstr>
      <vt:lpstr>  Технология оценивания     учебных результатов  Формирующее оценивание – оценивание для обучения </vt:lpstr>
      <vt:lpstr>Предложите варианты формулировок</vt:lpstr>
      <vt:lpstr>Презентация PowerPoint</vt:lpstr>
      <vt:lpstr>ОЦЕНКА</vt:lpstr>
      <vt:lpstr>Оценивание: современные  тенденции</vt:lpstr>
      <vt:lpstr>Презентация PowerPoint</vt:lpstr>
      <vt:lpstr>Новые ориентиры</vt:lpstr>
      <vt:lpstr>Новые ориентиры</vt:lpstr>
      <vt:lpstr>Формирующее оценивание</vt:lpstr>
      <vt:lpstr>ОПРЕДЕЛЕНИЯ</vt:lpstr>
      <vt:lpstr>Формирующее оценивание позволяет учителю:</vt:lpstr>
      <vt:lpstr>Формирующее оценивание для обучающихся</vt:lpstr>
      <vt:lpstr>Формирующее оценивание </vt:lpstr>
      <vt:lpstr> Основные принципы формирующего оценивания </vt:lpstr>
      <vt:lpstr>Презентация PowerPoint</vt:lpstr>
      <vt:lpstr>Презентация PowerPoint</vt:lpstr>
      <vt:lpstr>Алгоритм создания системы формирующего оценивания</vt:lpstr>
      <vt:lpstr>Пять принципов грамотно организованного формирующего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Формирующее оценивание</vt:lpstr>
      <vt:lpstr>Портфолио позволяет</vt:lpstr>
      <vt:lpstr>Портфолио документов</vt:lpstr>
      <vt:lpstr>Оценка портфолио</vt:lpstr>
      <vt:lpstr>Методика  портфолио</vt:lpstr>
      <vt:lpstr>Методика  «Недельные отчёты»</vt:lpstr>
      <vt:lpstr>Методика  «Недельные отчёты»</vt:lpstr>
      <vt:lpstr>Методика  «Недельные отчёты»</vt:lpstr>
      <vt:lpstr>Методика  «Составление тестов»</vt:lpstr>
      <vt:lpstr>Методика  «Составление тестов»</vt:lpstr>
      <vt:lpstr>Методика  «Составление тестов»</vt:lpstr>
      <vt:lpstr>    Задачи методики   «Составление тестов»</vt:lpstr>
      <vt:lpstr>    Работа с  методикой   «Составление тестов»</vt:lpstr>
      <vt:lpstr>    Работа с  методикой   «Составление тестов»</vt:lpstr>
      <vt:lpstr>    Работа с  методикой   «Составление тестов»</vt:lpstr>
      <vt:lpstr>Пример такой шкалы</vt:lpstr>
      <vt:lpstr>    Используя  методику   «Составление тестов» удаётся</vt:lpstr>
      <vt:lpstr>    Используя  методику   «Составление тестов» удаётся</vt:lpstr>
      <vt:lpstr>Методику  «Составление тестов»</vt:lpstr>
      <vt:lpstr> Лист самооценки достижений по теме «Решение задач с помощью уравнений» ученика(цы) 6 класса Ф.И______________________________________________________ </vt:lpstr>
      <vt:lpstr>                         Оценочный лист  «Работа в группе» Инструкция:  1. Соотнеси результат работы группы с умением, представленным в таблице  2. Поставь оценку (балл), согласно следующим критериям:  </vt:lpstr>
      <vt:lpstr>                     Оценочный лист  «Работа в группе»  1.Соотнеси результат своей работы и работы членов твоей группы с умением, представленным в таблице  2. Поставь оценку (балл), согласно следующим критериям:  Моя оценка себе:__  Оценка членам группы:  1. ФИО_________________ оценка:__  2. ФИО_________________ оценка:__   </vt:lpstr>
      <vt:lpstr>Презентация PowerPoint</vt:lpstr>
      <vt:lpstr>                 Рефлексия   «Плюс – минус – интересно»  </vt:lpstr>
      <vt:lpstr>Результатами применения формирующего оценивание является: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Формирующее оценивание в условиях введения требований нового Федерального государственного образовательного стандарта</dc:title>
  <dc:creator>надежда</dc:creator>
  <cp:lastModifiedBy>Пользователь</cp:lastModifiedBy>
  <cp:revision>19</cp:revision>
  <dcterms:created xsi:type="dcterms:W3CDTF">2016-03-23T15:14:24Z</dcterms:created>
  <dcterms:modified xsi:type="dcterms:W3CDTF">2016-03-24T07:18:36Z</dcterms:modified>
</cp:coreProperties>
</file>